
<file path=[Content_Types].xml><?xml version="1.0" encoding="utf-8"?>
<Types xmlns="http://schemas.openxmlformats.org/package/2006/content-types">
  <Default Extension="png" ContentType="image/png"/>
  <Default Extension="jpeg" ContentType="image/jpeg"/>
  <Default Extension="xls" ContentType="application/vnd.ms-excel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</p:sldMasterIdLst>
  <p:notesMasterIdLst>
    <p:notesMasterId r:id="rId51"/>
  </p:notesMasterIdLst>
  <p:handoutMasterIdLst>
    <p:handoutMasterId r:id="rId52"/>
  </p:handoutMasterIdLst>
  <p:sldIdLst>
    <p:sldId id="268" r:id="rId2"/>
    <p:sldId id="270" r:id="rId3"/>
    <p:sldId id="272" r:id="rId4"/>
    <p:sldId id="258" r:id="rId5"/>
    <p:sldId id="260" r:id="rId6"/>
    <p:sldId id="274" r:id="rId7"/>
    <p:sldId id="275" r:id="rId8"/>
    <p:sldId id="257" r:id="rId9"/>
    <p:sldId id="259" r:id="rId10"/>
    <p:sldId id="262" r:id="rId11"/>
    <p:sldId id="263" r:id="rId12"/>
    <p:sldId id="276" r:id="rId13"/>
    <p:sldId id="277" r:id="rId14"/>
    <p:sldId id="278" r:id="rId15"/>
    <p:sldId id="273" r:id="rId16"/>
    <p:sldId id="265" r:id="rId17"/>
    <p:sldId id="264" r:id="rId18"/>
    <p:sldId id="267" r:id="rId19"/>
    <p:sldId id="271" r:id="rId20"/>
    <p:sldId id="269" r:id="rId21"/>
    <p:sldId id="266" r:id="rId22"/>
    <p:sldId id="280" r:id="rId23"/>
    <p:sldId id="281" r:id="rId24"/>
    <p:sldId id="282" r:id="rId25"/>
    <p:sldId id="293" r:id="rId26"/>
    <p:sldId id="294" r:id="rId27"/>
    <p:sldId id="295" r:id="rId28"/>
    <p:sldId id="296" r:id="rId29"/>
    <p:sldId id="297" r:id="rId30"/>
    <p:sldId id="298" r:id="rId31"/>
    <p:sldId id="300" r:id="rId32"/>
    <p:sldId id="301" r:id="rId33"/>
    <p:sldId id="302" r:id="rId34"/>
    <p:sldId id="303" r:id="rId35"/>
    <p:sldId id="304" r:id="rId36"/>
    <p:sldId id="305" r:id="rId37"/>
    <p:sldId id="306" r:id="rId38"/>
    <p:sldId id="307" r:id="rId39"/>
    <p:sldId id="308" r:id="rId40"/>
    <p:sldId id="283" r:id="rId41"/>
    <p:sldId id="284" r:id="rId42"/>
    <p:sldId id="285" r:id="rId43"/>
    <p:sldId id="286" r:id="rId44"/>
    <p:sldId id="287" r:id="rId45"/>
    <p:sldId id="288" r:id="rId46"/>
    <p:sldId id="289" r:id="rId47"/>
    <p:sldId id="290" r:id="rId48"/>
    <p:sldId id="291" r:id="rId49"/>
    <p:sldId id="292" r:id="rId50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DFFA"/>
    <a:srgbClr val="33CCCC"/>
    <a:srgbClr val="0099CC"/>
    <a:srgbClr val="FF0066"/>
    <a:srgbClr val="0101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62" autoAdjust="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7" d="100"/>
          <a:sy n="77" d="100"/>
        </p:scale>
        <p:origin x="-155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image" Target="../media/image9.jpeg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&#1055;&#1086;&#1083;&#1100;&#1079;&#1086;&#1074;&#1072;&#1090;&#1077;&#1083;&#1100;\Desktop\&#1057;&#1069;&#1055;\&#1076;&#1080;&#1072;&#1075;&#1088;&#1072;&#1084;&#1084;&#1099;%202017&#1086;&#1094;&#1077;&#1085;&#1082;&#1072;%20&#1073;&#1102;&#1076;&#1078;.xls" TargetMode="External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image" Target="../media/image9.jpeg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image" Target="../media/image10.jpeg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&#1055;&#1086;&#1083;&#1100;&#1079;&#1086;&#1074;&#1072;&#1090;&#1077;&#1083;&#1100;\Desktop\&#1057;&#1069;&#1055;\&#1076;&#1080;&#1072;&#1075;&#1088;&#1072;&#1084;&#1084;&#1099;%202017&#1086;&#1094;&#1077;&#1085;&#1082;&#1072;%20&#1073;&#1102;&#1076;&#1078;.xls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998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398" b="1" i="0" u="none" strike="noStrike" baseline="0">
                <a:solidFill>
                  <a:srgbClr val="000080"/>
                </a:solidFill>
                <a:latin typeface="Calibri"/>
                <a:cs typeface="Calibri"/>
              </a:rPr>
              <a:t>Оборот розничной торговли, </a:t>
            </a:r>
          </a:p>
          <a:p>
            <a:pPr>
              <a:defRPr sz="998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398" b="1" i="0" u="none" strike="noStrike" baseline="0">
                <a:solidFill>
                  <a:srgbClr val="000080"/>
                </a:solidFill>
                <a:latin typeface="Calibri"/>
                <a:cs typeface="Calibri"/>
              </a:rPr>
              <a:t>тыс. рублей</a:t>
            </a:r>
          </a:p>
        </c:rich>
      </c:tx>
      <c:layout>
        <c:manualLayout>
          <c:xMode val="edge"/>
          <c:yMode val="edge"/>
          <c:x val="0.23698173620413635"/>
          <c:y val="2.6215149679716613E-2"/>
        </c:manualLayout>
      </c:layout>
      <c:overlay val="0"/>
    </c:title>
    <c:autoTitleDeleted val="0"/>
    <c:view3D>
      <c:rotX val="15"/>
      <c:rotY val="20"/>
      <c:depthPercent val="100"/>
      <c:rAngAx val="0"/>
    </c:view3D>
    <c:floor>
      <c:thickness val="0"/>
      <c:spPr>
        <a:solidFill>
          <a:schemeClr val="accent1">
            <a:lumMod val="20000"/>
            <a:lumOff val="80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488443635881126E-2"/>
          <c:y val="3.4735340794629248E-2"/>
          <c:w val="0.9390231127282378"/>
          <c:h val="0.86354417986041421"/>
        </c:manualLayout>
      </c:layout>
      <c:bar3DChart>
        <c:barDir val="col"/>
        <c:grouping val="standar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3"/>
            <c:invertIfNegative val="0"/>
            <c:bubble3D val="0"/>
            <c:spPr>
              <a:solidFill>
                <a:srgbClr val="3607B9"/>
              </a:solidFill>
            </c:spPr>
          </c:dPt>
          <c:dPt>
            <c:idx val="4"/>
            <c:invertIfNegative val="0"/>
            <c:bubble3D val="0"/>
            <c:spPr>
              <a:solidFill>
                <a:srgbClr val="7030A0"/>
              </a:solidFill>
            </c:spPr>
          </c:dPt>
          <c:dLbls>
            <c:dLbl>
              <c:idx val="2"/>
              <c:tx>
                <c:rich>
                  <a:bodyPr/>
                  <a:lstStyle/>
                  <a:p>
                    <a:r>
                      <a:rPr lang="ru-RU" smtClean="0"/>
                      <a:t>722100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ru-RU" smtClean="0"/>
                      <a:t>786259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pPr>
                      <a:defRPr sz="999" b="1" i="1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ru-RU" dirty="0" smtClean="0"/>
                      <a:t>881920</a:t>
                    </a:r>
                    <a:endParaRPr lang="en-US" dirty="0"/>
                  </a:p>
                </c:rich>
              </c:tx>
              <c:spPr>
                <a:ln w="25370">
                  <a:noFill/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370">
                <a:noFill/>
              </a:ln>
            </c:spPr>
            <c:txPr>
              <a:bodyPr/>
              <a:lstStyle/>
              <a:p>
                <a:pPr>
                  <a:defRPr sz="999" b="1" i="1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СЭП!$B$41:$B$45</c:f>
              <c:strCache>
                <c:ptCount val="5"/>
                <c:pt idx="0">
                  <c:v>2020 г.</c:v>
                </c:pt>
                <c:pt idx="1">
                  <c:v>2021 г.</c:v>
                </c:pt>
                <c:pt idx="2">
                  <c:v>прогноз 2022 г.</c:v>
                </c:pt>
                <c:pt idx="3">
                  <c:v>прогноз 2023 г.</c:v>
                </c:pt>
                <c:pt idx="4">
                  <c:v>прогноз 2024 г.</c:v>
                </c:pt>
              </c:strCache>
            </c:strRef>
          </c:cat>
          <c:val>
            <c:numRef>
              <c:f>СЭП!$C$41:$C$45</c:f>
              <c:numCache>
                <c:formatCode>General</c:formatCode>
                <c:ptCount val="5"/>
                <c:pt idx="0">
                  <c:v>562793</c:v>
                </c:pt>
                <c:pt idx="1">
                  <c:v>562119</c:v>
                </c:pt>
                <c:pt idx="2">
                  <c:v>666950</c:v>
                </c:pt>
                <c:pt idx="3">
                  <c:v>712370</c:v>
                </c:pt>
                <c:pt idx="4">
                  <c:v>761590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57612512"/>
        <c:axId val="257609768"/>
        <c:axId val="405289536"/>
      </c:bar3DChart>
      <c:catAx>
        <c:axId val="257612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999" b="1" i="1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257609768"/>
        <c:crosses val="autoZero"/>
        <c:auto val="1"/>
        <c:lblAlgn val="ctr"/>
        <c:lblOffset val="100"/>
        <c:noMultiLvlLbl val="0"/>
      </c:catAx>
      <c:valAx>
        <c:axId val="2576097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57612512"/>
        <c:crosses val="autoZero"/>
        <c:crossBetween val="between"/>
      </c:valAx>
      <c:serAx>
        <c:axId val="405289536"/>
        <c:scaling>
          <c:orientation val="minMax"/>
        </c:scaling>
        <c:delete val="1"/>
        <c:axPos val="b"/>
        <c:majorTickMark val="out"/>
        <c:minorTickMark val="none"/>
        <c:tickLblPos val="none"/>
        <c:crossAx val="257609768"/>
        <c:crosses val="autoZero"/>
      </c:serAx>
      <c:spPr>
        <a:noFill/>
        <a:ln w="25370">
          <a:noFill/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999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398" b="1" i="0" u="none" strike="noStrike" baseline="0">
                <a:solidFill>
                  <a:srgbClr val="000080"/>
                </a:solidFill>
                <a:latin typeface="Calibri"/>
                <a:ea typeface="Calibri"/>
                <a:cs typeface="Calibri"/>
              </a:defRPr>
            </a:pPr>
            <a:r>
              <a:rPr lang="ru-RU"/>
              <a:t>Оборот общественного питания, тыс. рублей</a:t>
            </a:r>
          </a:p>
        </c:rich>
      </c:tx>
      <c:overlay val="0"/>
    </c:title>
    <c:autoTitleDeleted val="0"/>
    <c:view3D>
      <c:rotX val="15"/>
      <c:rotY val="20"/>
      <c:depthPercent val="100"/>
      <c:rAngAx val="0"/>
    </c:view3D>
    <c:floor>
      <c:thickness val="0"/>
      <c:spPr>
        <a:solidFill>
          <a:schemeClr val="tx2">
            <a:lumMod val="75000"/>
          </a:schemeClr>
        </a:solidFill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0488443635881126E-2"/>
          <c:y val="0"/>
          <c:w val="0.95567870723761172"/>
          <c:h val="0.90325973202988108"/>
        </c:manualLayout>
      </c:layout>
      <c:bar3DChart>
        <c:barDir val="col"/>
        <c:grouping val="standard"/>
        <c:varyColors val="0"/>
        <c:ser>
          <c:idx val="0"/>
          <c:order val="0"/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ru-RU" dirty="0" smtClean="0"/>
                      <a:t>7081,2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ru-RU" smtClean="0"/>
                      <a:t>7593,4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ru-RU" smtClean="0"/>
                      <a:t>8610,0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372">
                <a:noFill/>
              </a:ln>
            </c:spPr>
            <c:txPr>
              <a:bodyPr/>
              <a:lstStyle/>
              <a:p>
                <a:pPr>
                  <a:defRPr sz="999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СЭП!$B$103:$B$107</c:f>
              <c:strCache>
                <c:ptCount val="5"/>
                <c:pt idx="0">
                  <c:v>2020 г.</c:v>
                </c:pt>
                <c:pt idx="1">
                  <c:v>2021 г.</c:v>
                </c:pt>
                <c:pt idx="2">
                  <c:v>прогноз 2022 г.</c:v>
                </c:pt>
                <c:pt idx="3">
                  <c:v>прогноз 2023 г.</c:v>
                </c:pt>
                <c:pt idx="4">
                  <c:v>прогноз 2024 г.</c:v>
                </c:pt>
              </c:strCache>
            </c:strRef>
          </c:cat>
          <c:val>
            <c:numRef>
              <c:f>СЭП!$C$103:$C$107</c:f>
              <c:numCache>
                <c:formatCode>General</c:formatCode>
                <c:ptCount val="5"/>
                <c:pt idx="0">
                  <c:v>5883</c:v>
                </c:pt>
                <c:pt idx="1">
                  <c:v>5949.4</c:v>
                </c:pt>
                <c:pt idx="2">
                  <c:v>10690</c:v>
                </c:pt>
                <c:pt idx="3">
                  <c:v>11420</c:v>
                </c:pt>
                <c:pt idx="4">
                  <c:v>12210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57608984"/>
        <c:axId val="257609376"/>
        <c:axId val="405532096"/>
      </c:bar3DChart>
      <c:catAx>
        <c:axId val="257608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999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257609376"/>
        <c:crosses val="autoZero"/>
        <c:auto val="1"/>
        <c:lblAlgn val="ctr"/>
        <c:lblOffset val="100"/>
        <c:noMultiLvlLbl val="0"/>
      </c:catAx>
      <c:valAx>
        <c:axId val="2576093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57608984"/>
        <c:crosses val="autoZero"/>
        <c:crossBetween val="between"/>
      </c:valAx>
      <c:serAx>
        <c:axId val="405532096"/>
        <c:scaling>
          <c:orientation val="minMax"/>
        </c:scaling>
        <c:delete val="1"/>
        <c:axPos val="b"/>
        <c:majorTickMark val="out"/>
        <c:minorTickMark val="none"/>
        <c:tickLblPos val="none"/>
        <c:crossAx val="257609376"/>
        <c:crosses val="autoZero"/>
      </c:serAx>
      <c:spPr>
        <a:noFill/>
        <a:ln w="25372">
          <a:noFill/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999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/>
              <a:t>Объём отгруженных товаров собственного производства, выполненных работ и услуг собственными силами, млн рублей
</a:t>
            </a:r>
          </a:p>
        </c:rich>
      </c:tx>
      <c:layout>
        <c:manualLayout>
          <c:xMode val="edge"/>
          <c:yMode val="edge"/>
          <c:x val="0.13202074859126026"/>
          <c:y val="5.139714678522328E-2"/>
        </c:manualLayout>
      </c:layout>
      <c:overlay val="0"/>
    </c:title>
    <c:autoTitleDeleted val="0"/>
    <c:view3D>
      <c:rotX val="15"/>
      <c:rotY val="20"/>
      <c:depthPercent val="100"/>
      <c:rAngAx val="0"/>
    </c:view3D>
    <c:floor>
      <c:thickness val="0"/>
      <c:spPr>
        <a:solidFill>
          <a:schemeClr val="bg1">
            <a:lumMod val="8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3035450678144754E-2"/>
          <c:y val="0.24110029326290022"/>
          <c:w val="0.89218419595685972"/>
          <c:h val="0.62019308773715154"/>
        </c:manualLayout>
      </c:layout>
      <c:bar3DChart>
        <c:barDir val="col"/>
        <c:grouping val="stack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2"/>
            <c:invertIfNegative val="0"/>
            <c:bubble3D val="0"/>
            <c:spPr>
              <a:solidFill>
                <a:srgbClr val="7030A0"/>
              </a:solidFill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</c:spPr>
          </c:dPt>
          <c:dLbls>
            <c:dLbl>
              <c:idx val="2"/>
              <c:tx>
                <c:rich>
                  <a:bodyPr/>
                  <a:lstStyle/>
                  <a:p>
                    <a:r>
                      <a:rPr lang="ru-RU" smtClean="0"/>
                      <a:t>5943,3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ru-RU" smtClean="0"/>
                      <a:t>6019,3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ru-RU" smtClean="0"/>
                      <a:t>6768,2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8">
                <a:noFill/>
              </a:ln>
            </c:spPr>
            <c:txPr>
              <a:bodyPr/>
              <a:lstStyle/>
              <a:p>
                <a:pPr>
                  <a:defRPr sz="800" b="1" i="1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СЭП!$B$56:$B$60</c:f>
              <c:strCache>
                <c:ptCount val="5"/>
                <c:pt idx="0">
                  <c:v>2020 г.</c:v>
                </c:pt>
                <c:pt idx="1">
                  <c:v>2021 г.</c:v>
                </c:pt>
                <c:pt idx="2">
                  <c:v>прогноз 2022 г.</c:v>
                </c:pt>
                <c:pt idx="3">
                  <c:v>прогноз 2023 г.</c:v>
                </c:pt>
                <c:pt idx="4">
                  <c:v>прогноз 2024 г.</c:v>
                </c:pt>
              </c:strCache>
            </c:strRef>
          </c:cat>
          <c:val>
            <c:numRef>
              <c:f>СЭП!$C$56:$C$60</c:f>
              <c:numCache>
                <c:formatCode>0.0</c:formatCode>
                <c:ptCount val="5"/>
                <c:pt idx="0" formatCode="General">
                  <c:v>3404.5</c:v>
                </c:pt>
                <c:pt idx="1">
                  <c:v>3618.6</c:v>
                </c:pt>
                <c:pt idx="2">
                  <c:v>5483.3</c:v>
                </c:pt>
                <c:pt idx="3" formatCode="General">
                  <c:v>5555.8</c:v>
                </c:pt>
                <c:pt idx="4" formatCode="General">
                  <c:v>5702.6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gapDepth val="95"/>
        <c:shape val="box"/>
        <c:axId val="257611336"/>
        <c:axId val="257610160"/>
        <c:axId val="0"/>
      </c:bar3DChart>
      <c:catAx>
        <c:axId val="257611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900" b="1" i="1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257610160"/>
        <c:crosses val="autoZero"/>
        <c:auto val="1"/>
        <c:lblAlgn val="ctr"/>
        <c:lblOffset val="100"/>
        <c:noMultiLvlLbl val="0"/>
      </c:catAx>
      <c:valAx>
        <c:axId val="2576101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57611336"/>
        <c:crosses val="autoZero"/>
        <c:crossBetween val="between"/>
      </c:valAx>
      <c:spPr>
        <a:noFill/>
        <a:ln w="25408">
          <a:noFill/>
        </a:ln>
      </c:spPr>
    </c:plotArea>
    <c:plotVisOnly val="1"/>
    <c:dispBlanksAs val="gap"/>
    <c:showDLblsOverMax val="0"/>
  </c:chart>
  <c:spPr>
    <a:blipFill>
      <a:blip xmlns:r="http://schemas.openxmlformats.org/officeDocument/2006/relationships" r:embed="rId1"/>
      <a:tile tx="0" ty="0" sx="100000" sy="100000" flip="none" algn="tl"/>
    </a:blipFill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/>
              <a:t>Объем валовой продукции сельского хозяйства в действующих ценах, млн. рублей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7.726124840981774E-2"/>
          <c:y val="0.23627638066686371"/>
          <c:w val="0.44605376802705499"/>
          <c:h val="0.75958116456627311"/>
        </c:manualLayout>
      </c:layout>
      <c:pie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00B050"/>
              </a:solidFill>
            </c:spPr>
          </c:dPt>
          <c:dPt>
            <c:idx val="3"/>
            <c:bubble3D val="0"/>
            <c:spPr>
              <a:solidFill>
                <a:srgbClr val="8A3CC4"/>
              </a:solidFill>
            </c:spPr>
          </c:dPt>
          <c:dPt>
            <c:idx val="4"/>
            <c:bubble3D val="0"/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</c:spPr>
          </c:dPt>
          <c:dLbls>
            <c:dLbl>
              <c:idx val="2"/>
              <c:tx>
                <c:rich>
                  <a:bodyPr/>
                  <a:lstStyle/>
                  <a:p>
                    <a:r>
                      <a:rPr lang="ru-RU" smtClean="0"/>
                      <a:t>4922,2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ru-RU" smtClean="0"/>
                      <a:t>5020,6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ru-RU" smtClean="0"/>
                      <a:t>5303,0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СЭП!$B$71:$B$75</c:f>
              <c:strCache>
                <c:ptCount val="5"/>
                <c:pt idx="0">
                  <c:v>2020 г.</c:v>
                </c:pt>
                <c:pt idx="1">
                  <c:v>2021 г.</c:v>
                </c:pt>
                <c:pt idx="2">
                  <c:v>прогноз 2022 г.</c:v>
                </c:pt>
                <c:pt idx="3">
                  <c:v>прогноз 2023 г.</c:v>
                </c:pt>
                <c:pt idx="4">
                  <c:v>прогноз 2024 г.</c:v>
                </c:pt>
              </c:strCache>
            </c:strRef>
          </c:cat>
          <c:val>
            <c:numRef>
              <c:f>СЭП!$C$71:$C$75</c:f>
              <c:numCache>
                <c:formatCode>General</c:formatCode>
                <c:ptCount val="5"/>
                <c:pt idx="0">
                  <c:v>3097.8</c:v>
                </c:pt>
                <c:pt idx="1">
                  <c:v>3514.4</c:v>
                </c:pt>
                <c:pt idx="2">
                  <c:v>3530.3</c:v>
                </c:pt>
                <c:pt idx="3">
                  <c:v>3792.7</c:v>
                </c:pt>
                <c:pt idx="4">
                  <c:v>4110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71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  <c:showDLblsOverMax val="0"/>
  </c:chart>
  <c:spPr>
    <a:gradFill flip="none" rotWithShape="1">
      <a:gsLst>
        <a:gs pos="0">
          <a:srgbClr val="4F81BD">
            <a:tint val="66000"/>
            <a:satMod val="160000"/>
            <a:alpha val="45000"/>
          </a:srgbClr>
        </a:gs>
        <a:gs pos="50000">
          <a:srgbClr val="4F81BD">
            <a:tint val="44500"/>
            <a:satMod val="160000"/>
          </a:srgbClr>
        </a:gs>
        <a:gs pos="100000">
          <a:srgbClr val="4F81BD">
            <a:tint val="23500"/>
            <a:satMod val="160000"/>
          </a:srgbClr>
        </a:gs>
      </a:gsLst>
      <a:lin ang="16800000" scaled="0"/>
      <a:tileRect/>
    </a:gradFill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/>
              <a:t>Доходы, уменьшенные на величину расходов в соответствии со статьей 346.5 Налогового кодекса РФ, сельскохозяйственных товаропроизводителей, перешедших на уплату единого сельскохозяйственного налога, тыс. руб</a:t>
            </a:r>
          </a:p>
        </c:rich>
      </c:tx>
      <c:layout>
        <c:manualLayout>
          <c:xMode val="edge"/>
          <c:yMode val="edge"/>
          <c:x val="0.121278909214"/>
          <c:y val="4.3981652192812457E-2"/>
        </c:manualLayout>
      </c:layout>
      <c:overlay val="0"/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rgbClr val="92D050"/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478878377275833E-2"/>
          <c:y val="0.23278318199879341"/>
          <c:w val="0.9390422432454486"/>
          <c:h val="0.59313586260688034"/>
        </c:manualLayout>
      </c:layout>
      <c:bar3DChart>
        <c:barDir val="col"/>
        <c:grouping val="percentStacked"/>
        <c:varyColors val="0"/>
        <c:ser>
          <c:idx val="0"/>
          <c:order val="0"/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2222222222222275E-2"/>
                  <c:y val="7.8703703703703831E-2"/>
                </c:manualLayout>
              </c:layout>
              <c:spPr/>
              <c:txPr>
                <a:bodyPr/>
                <a:lstStyle/>
                <a:p>
                  <a:pPr>
                    <a:defRPr sz="10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500000000000004E-2"/>
                  <c:y val="0.10185185185185186"/>
                </c:manualLayout>
              </c:layout>
              <c:spPr/>
              <c:txPr>
                <a:bodyPr/>
                <a:lstStyle/>
                <a:p>
                  <a:pPr>
                    <a:defRPr sz="10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500000000000004E-2"/>
                  <c:y val="9.2592592592593032E-2"/>
                </c:manualLayout>
              </c:layout>
              <c:tx>
                <c:rich>
                  <a:bodyPr/>
                  <a:lstStyle/>
                  <a:p>
                    <a:pPr>
                      <a:defRPr sz="1000" b="1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ru-RU" dirty="0" smtClean="0"/>
                      <a:t>775317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ru-RU" smtClean="0"/>
                      <a:t>1090602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ru-RU" smtClean="0"/>
                      <a:t>1145132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СЭП!$B$88:$B$92</c:f>
              <c:strCache>
                <c:ptCount val="5"/>
                <c:pt idx="0">
                  <c:v>2020 г.</c:v>
                </c:pt>
                <c:pt idx="1">
                  <c:v>2021 г.</c:v>
                </c:pt>
                <c:pt idx="2">
                  <c:v>прогноз 2022 г.</c:v>
                </c:pt>
                <c:pt idx="3">
                  <c:v>прогноз 2023 г.</c:v>
                </c:pt>
                <c:pt idx="4">
                  <c:v>прогноз 2024 г.</c:v>
                </c:pt>
              </c:strCache>
            </c:strRef>
          </c:cat>
          <c:val>
            <c:numRef>
              <c:f>СЭП!$C$88:$C$92</c:f>
              <c:numCache>
                <c:formatCode>General</c:formatCode>
                <c:ptCount val="5"/>
                <c:pt idx="0">
                  <c:v>692776</c:v>
                </c:pt>
                <c:pt idx="1">
                  <c:v>511037</c:v>
                </c:pt>
                <c:pt idx="2">
                  <c:v>763781</c:v>
                </c:pt>
                <c:pt idx="3">
                  <c:v>801967</c:v>
                </c:pt>
                <c:pt idx="4">
                  <c:v>842065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gapDepth val="95"/>
        <c:shape val="cone"/>
        <c:axId val="405932952"/>
        <c:axId val="405927856"/>
        <c:axId val="0"/>
      </c:bar3DChart>
      <c:catAx>
        <c:axId val="405932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405927856"/>
        <c:crosses val="autoZero"/>
        <c:auto val="1"/>
        <c:lblAlgn val="ctr"/>
        <c:lblOffset val="100"/>
        <c:noMultiLvlLbl val="0"/>
      </c:catAx>
      <c:valAx>
        <c:axId val="405927856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one"/>
        <c:crossAx val="4059329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accent3">
        <a:lumMod val="40000"/>
        <a:lumOff val="60000"/>
      </a:schemeClr>
    </a:solidFill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/>
              <a:t>Численность работающих, чел</a:t>
            </a:r>
          </a:p>
        </c:rich>
      </c:tx>
      <c:overlay val="0"/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C00000"/>
              </a:solidFill>
            </c:spPr>
          </c:dPt>
          <c:dPt>
            <c:idx val="2"/>
            <c:bubble3D val="0"/>
            <c:spPr>
              <a:solidFill>
                <a:srgbClr val="00B050"/>
              </a:solidFill>
            </c:spPr>
          </c:dPt>
          <c:dPt>
            <c:idx val="3"/>
            <c:bubble3D val="0"/>
            <c:spPr>
              <a:solidFill>
                <a:srgbClr val="8A3CC4"/>
              </a:solidFill>
            </c:spPr>
          </c:dPt>
          <c:dPt>
            <c:idx val="4"/>
            <c:bubble3D val="0"/>
            <c:spPr>
              <a:solidFill>
                <a:srgbClr val="FFFF00"/>
              </a:solidFill>
            </c:spPr>
          </c:dPt>
          <c:dLbls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18</a:t>
                    </a:r>
                    <a:r>
                      <a:rPr lang="ru-RU" smtClean="0"/>
                      <a:t>15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mtClean="0"/>
                      <a:t>18</a:t>
                    </a:r>
                    <a:r>
                      <a:rPr lang="ru-RU" smtClean="0"/>
                      <a:t>0</a:t>
                    </a:r>
                    <a:r>
                      <a:rPr lang="en-US" smtClean="0"/>
                      <a:t>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СЭП!$A$132:$A$136</c:f>
              <c:strCache>
                <c:ptCount val="5"/>
                <c:pt idx="0">
                  <c:v>2020 г.</c:v>
                </c:pt>
                <c:pt idx="1">
                  <c:v>2021 г.</c:v>
                </c:pt>
                <c:pt idx="2">
                  <c:v>прогноз 2022 г.</c:v>
                </c:pt>
                <c:pt idx="3">
                  <c:v>прогноз 2023 г.</c:v>
                </c:pt>
                <c:pt idx="4">
                  <c:v>прогноз 2024 г.</c:v>
                </c:pt>
              </c:strCache>
            </c:strRef>
          </c:cat>
          <c:val>
            <c:numRef>
              <c:f>СЭП!$B$132:$B$136</c:f>
              <c:numCache>
                <c:formatCode>General</c:formatCode>
                <c:ptCount val="5"/>
                <c:pt idx="0">
                  <c:v>1919</c:v>
                </c:pt>
                <c:pt idx="1">
                  <c:v>1885</c:v>
                </c:pt>
                <c:pt idx="2">
                  <c:v>1890</c:v>
                </c:pt>
                <c:pt idx="3">
                  <c:v>1890</c:v>
                </c:pt>
                <c:pt idx="4">
                  <c:v>1890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 w="25398">
          <a:noFill/>
        </a:ln>
      </c:spPr>
    </c:plotArea>
    <c:legend>
      <c:legendPos val="r"/>
      <c:overlay val="0"/>
      <c:txPr>
        <a:bodyPr/>
        <a:lstStyle/>
        <a:p>
          <a:pPr>
            <a:defRPr sz="710" b="1" i="1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  <c:showDLblsOverMax val="0"/>
  </c:chart>
  <c:spPr>
    <a:blipFill>
      <a:blip xmlns:r="http://schemas.openxmlformats.org/officeDocument/2006/relationships" r:embed="rId1"/>
      <a:tile tx="0" ty="0" sx="100000" sy="100000" flip="none" algn="tl"/>
    </a:blipFill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99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/>
              <a:t>Фонд оплаты труда работающих, всего (включая данные по сотрудникам УВД, УГПС, юстиции и приравненным к ним категориям, военослужащих) тыс. рублей</a:t>
            </a:r>
          </a:p>
        </c:rich>
      </c:tx>
      <c:overlay val="0"/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rgbClr val="0070C0"/>
        </a:solidFill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rgbClr val="FFC000"/>
            </a:solidFill>
          </c:spPr>
          <c:invertIfNegative val="0"/>
          <c:dLbls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8</a:t>
                    </a:r>
                    <a:r>
                      <a:rPr lang="ru-RU" smtClean="0"/>
                      <a:t>6104</a:t>
                    </a:r>
                    <a:r>
                      <a:rPr lang="en-US" smtClean="0"/>
                      <a:t>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ru-RU" smtClean="0"/>
                      <a:t>970394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383">
                <a:noFill/>
              </a:ln>
            </c:spPr>
            <c:txPr>
              <a:bodyPr/>
              <a:lstStyle/>
              <a:p>
                <a:pPr>
                  <a:defRPr sz="999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СЭП!$A$148:$A$152</c:f>
              <c:strCache>
                <c:ptCount val="5"/>
                <c:pt idx="0">
                  <c:v>2020 г.</c:v>
                </c:pt>
                <c:pt idx="1">
                  <c:v>2021 г.</c:v>
                </c:pt>
                <c:pt idx="2">
                  <c:v>прогноз 2022 г.</c:v>
                </c:pt>
                <c:pt idx="3">
                  <c:v>прогноз 2023 г.</c:v>
                </c:pt>
                <c:pt idx="4">
                  <c:v>прогноз 2024 г.</c:v>
                </c:pt>
              </c:strCache>
            </c:strRef>
          </c:cat>
          <c:val>
            <c:numRef>
              <c:f>СЭП!$B$148:$B$152</c:f>
              <c:numCache>
                <c:formatCode>General</c:formatCode>
                <c:ptCount val="5"/>
                <c:pt idx="0">
                  <c:v>657102</c:v>
                </c:pt>
                <c:pt idx="1">
                  <c:v>695015.9</c:v>
                </c:pt>
                <c:pt idx="2">
                  <c:v>765267</c:v>
                </c:pt>
                <c:pt idx="3">
                  <c:v>821131</c:v>
                </c:pt>
                <c:pt idx="4">
                  <c:v>882816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405933344"/>
        <c:axId val="405930208"/>
        <c:axId val="0"/>
      </c:bar3DChart>
      <c:catAx>
        <c:axId val="405933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999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405930208"/>
        <c:crosses val="autoZero"/>
        <c:auto val="1"/>
        <c:lblAlgn val="ctr"/>
        <c:lblOffset val="100"/>
        <c:noMultiLvlLbl val="0"/>
      </c:catAx>
      <c:valAx>
        <c:axId val="4059302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405933344"/>
        <c:crosses val="autoZero"/>
        <c:crossBetween val="between"/>
      </c:valAx>
      <c:spPr>
        <a:noFill/>
        <a:ln w="25383">
          <a:noFill/>
        </a:ln>
      </c:spPr>
    </c:plotArea>
    <c:plotVisOnly val="1"/>
    <c:dispBlanksAs val="gap"/>
    <c:showDLblsOverMax val="0"/>
  </c:chart>
  <c:spPr>
    <a:blipFill>
      <a:blip xmlns:r="http://schemas.openxmlformats.org/officeDocument/2006/relationships" r:embed="rId1"/>
      <a:tile tx="0" ty="0" sx="100000" sy="100000" flip="none" algn="tl"/>
    </a:blipFill>
  </c:spPr>
  <c:txPr>
    <a:bodyPr/>
    <a:lstStyle/>
    <a:p>
      <a:pPr>
        <a:defRPr sz="999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/>
              <a:t>Среднемесячная заработная плата, рублей</a:t>
            </a:r>
          </a:p>
        </c:rich>
      </c:tx>
      <c:layout>
        <c:manualLayout>
          <c:xMode val="edge"/>
          <c:yMode val="edge"/>
          <c:x val="0.15628477163246213"/>
          <c:y val="4.6295943110917372E-2"/>
        </c:manualLayout>
      </c:layout>
      <c:overlay val="0"/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chemeClr val="accent4">
            <a:lumMod val="75000"/>
          </a:schemeClr>
        </a:solidFill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2.9166726006522627E-2"/>
          <c:y val="0.12371149589176245"/>
          <c:w val="0.9582964477441176"/>
          <c:h val="0.77239428916841923"/>
        </c:manualLayout>
      </c:layout>
      <c:bar3DChart>
        <c:barDir val="col"/>
        <c:grouping val="stacked"/>
        <c:varyColors val="0"/>
        <c:ser>
          <c:idx val="0"/>
          <c:order val="0"/>
          <c:spPr>
            <a:solidFill>
              <a:srgbClr val="C00000"/>
            </a:solidFill>
          </c:spPr>
          <c:invertIfNegative val="0"/>
          <c:dLbls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3</a:t>
                    </a:r>
                    <a:r>
                      <a:rPr lang="ru-RU" smtClean="0"/>
                      <a:t>9553,6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ru-RU" smtClean="0"/>
                      <a:t>44925,6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00" b="1" i="1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СЭП!$A$163:$A$167</c:f>
              <c:strCache>
                <c:ptCount val="5"/>
                <c:pt idx="0">
                  <c:v>2020 г.</c:v>
                </c:pt>
                <c:pt idx="1">
                  <c:v>2021 г.</c:v>
                </c:pt>
                <c:pt idx="2">
                  <c:v>прогноз 2022 г.</c:v>
                </c:pt>
                <c:pt idx="3">
                  <c:v>прогноз 2023 г.</c:v>
                </c:pt>
                <c:pt idx="4">
                  <c:v>прогноз 2024 г.</c:v>
                </c:pt>
              </c:strCache>
            </c:strRef>
          </c:cat>
          <c:val>
            <c:numRef>
              <c:f>СЭП!$B$163:$B$167</c:f>
              <c:numCache>
                <c:formatCode>General</c:formatCode>
                <c:ptCount val="5"/>
                <c:pt idx="0">
                  <c:v>28534.9</c:v>
                </c:pt>
                <c:pt idx="1">
                  <c:v>30725.7</c:v>
                </c:pt>
                <c:pt idx="2">
                  <c:v>33741.9</c:v>
                </c:pt>
                <c:pt idx="3">
                  <c:v>36205.1</c:v>
                </c:pt>
                <c:pt idx="4" formatCode="0.0">
                  <c:v>38924.9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gapDepth val="55"/>
        <c:shape val="cone"/>
        <c:axId val="405929032"/>
        <c:axId val="405929816"/>
        <c:axId val="0"/>
      </c:bar3DChart>
      <c:catAx>
        <c:axId val="405929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405929816"/>
        <c:crosses val="autoZero"/>
        <c:auto val="1"/>
        <c:lblAlgn val="ctr"/>
        <c:lblOffset val="100"/>
        <c:noMultiLvlLbl val="0"/>
      </c:catAx>
      <c:valAx>
        <c:axId val="4059298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4059290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gradFill>
      <a:gsLst>
        <a:gs pos="0">
          <a:srgbClr val="8488C4"/>
        </a:gs>
        <a:gs pos="53000">
          <a:srgbClr val="D4DEFF"/>
        </a:gs>
        <a:gs pos="83000">
          <a:srgbClr val="D4DEFF"/>
        </a:gs>
        <a:gs pos="100000">
          <a:srgbClr val="96AB94"/>
        </a:gs>
      </a:gsLst>
      <a:lin ang="5400000" scaled="0"/>
    </a:gradFill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D38D1DC-C110-4510-8E55-3B32CDD4FCB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696625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3DE7D6-A899-449D-9F39-4DE32581DA7D}" type="datetimeFigureOut">
              <a:rPr lang="ru-RU" smtClean="0"/>
              <a:pPr/>
              <a:t>28.06.2024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FD802-5DBC-4FBE-8674-18095C833D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306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CFD802-5DBC-4FBE-8674-18095C833D04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364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algn="ctr" eaLnBrk="1" hangingPunct="1">
                <a:defRPr/>
              </a:pPr>
              <a:endParaRPr lang="ru-RU" altLang="ru-RU" sz="2400" smtClean="0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sz="2400" smtClean="0"/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>
                <a:lvl1pPr eaLnBrk="0" hangingPunct="0"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1pPr>
                <a:lvl2pPr marL="742950" indent="-285750" eaLnBrk="0" hangingPunct="0"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2pPr>
                <a:lvl3pPr marL="1143000" indent="-228600" eaLnBrk="0" hangingPunct="0"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3pPr>
                <a:lvl4pPr marL="1600200" indent="-228600" eaLnBrk="0" hangingPunct="0"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4pPr>
                <a:lvl5pPr marL="2057400" indent="-228600" eaLnBrk="0" hangingPunct="0"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 smtClean="0"/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/>
            </p:spPr>
            <p:txBody>
              <a:bodyPr/>
              <a:lstStyle>
                <a:lvl1pPr eaLnBrk="0" hangingPunct="0"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1pPr>
                <a:lvl2pPr marL="742950" indent="-285750" eaLnBrk="0" hangingPunct="0"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2pPr>
                <a:lvl3pPr marL="1143000" indent="-228600" eaLnBrk="0" hangingPunct="0"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3pPr>
                <a:lvl4pPr marL="1600200" indent="-228600" eaLnBrk="0" hangingPunct="0"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4pPr>
                <a:lvl5pPr marL="2057400" indent="-228600" eaLnBrk="0" hangingPunct="0"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 smtClean="0"/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/>
            </p:spPr>
            <p:txBody>
              <a:bodyPr/>
              <a:lstStyle>
                <a:lvl1pPr eaLnBrk="0" hangingPunct="0"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1pPr>
                <a:lvl2pPr marL="742950" indent="-285750" eaLnBrk="0" hangingPunct="0"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2pPr>
                <a:lvl3pPr marL="1143000" indent="-228600" eaLnBrk="0" hangingPunct="0"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3pPr>
                <a:lvl4pPr marL="1600200" indent="-228600" eaLnBrk="0" hangingPunct="0"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4pPr>
                <a:lvl5pPr marL="2057400" indent="-228600" eaLnBrk="0" hangingPunct="0"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 smtClean="0"/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>
                <a:lvl1pPr eaLnBrk="0" hangingPunct="0"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1pPr>
                <a:lvl2pPr marL="742950" indent="-285750" eaLnBrk="0" hangingPunct="0"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2pPr>
                <a:lvl3pPr marL="1143000" indent="-228600" eaLnBrk="0" hangingPunct="0"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3pPr>
                <a:lvl4pPr marL="1600200" indent="-228600" eaLnBrk="0" hangingPunct="0"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4pPr>
                <a:lvl5pPr marL="2057400" indent="-228600" eaLnBrk="0" hangingPunct="0"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 smtClean="0"/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>
                <a:lvl1pPr eaLnBrk="0" hangingPunct="0"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1pPr>
                <a:lvl2pPr marL="742950" indent="-285750" eaLnBrk="0" hangingPunct="0"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2pPr>
                <a:lvl3pPr marL="1143000" indent="-228600" eaLnBrk="0" hangingPunct="0"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3pPr>
                <a:lvl4pPr marL="1600200" indent="-228600" eaLnBrk="0" hangingPunct="0"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4pPr>
                <a:lvl5pPr marL="2057400" indent="-228600" eaLnBrk="0" hangingPunct="0"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 smtClean="0"/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/>
            </p:spPr>
            <p:txBody>
              <a:bodyPr/>
              <a:lstStyle>
                <a:lvl1pPr eaLnBrk="0" hangingPunct="0"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1pPr>
                <a:lvl2pPr marL="742950" indent="-285750" eaLnBrk="0" hangingPunct="0"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2pPr>
                <a:lvl3pPr marL="1143000" indent="-228600" eaLnBrk="0" hangingPunct="0"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3pPr>
                <a:lvl4pPr marL="1600200" indent="-228600" eaLnBrk="0" hangingPunct="0"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4pPr>
                <a:lvl5pPr marL="2057400" indent="-228600" eaLnBrk="0" hangingPunct="0"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 smtClean="0"/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>
                <a:lvl1pPr eaLnBrk="0" hangingPunct="0"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1pPr>
                <a:lvl2pPr marL="742950" indent="-285750" eaLnBrk="0" hangingPunct="0"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2pPr>
                <a:lvl3pPr marL="1143000" indent="-228600" eaLnBrk="0" hangingPunct="0"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3pPr>
                <a:lvl4pPr marL="1600200" indent="-228600" eaLnBrk="0" hangingPunct="0"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4pPr>
                <a:lvl5pPr marL="2057400" indent="-228600" eaLnBrk="0" hangingPunct="0"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 smtClean="0"/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>
                <a:lvl1pPr eaLnBrk="0" hangingPunct="0"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1pPr>
                <a:lvl2pPr marL="742950" indent="-285750" eaLnBrk="0" hangingPunct="0"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2pPr>
                <a:lvl3pPr marL="1143000" indent="-228600" eaLnBrk="0" hangingPunct="0"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3pPr>
                <a:lvl4pPr marL="1600200" indent="-228600" eaLnBrk="0" hangingPunct="0"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4pPr>
                <a:lvl5pPr marL="2057400" indent="-228600" eaLnBrk="0" hangingPunct="0"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 smtClean="0"/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/>
            </p:spPr>
            <p:txBody>
              <a:bodyPr/>
              <a:lstStyle>
                <a:lvl1pPr eaLnBrk="0" hangingPunct="0"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1pPr>
                <a:lvl2pPr marL="742950" indent="-285750" eaLnBrk="0" hangingPunct="0"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2pPr>
                <a:lvl3pPr marL="1143000" indent="-228600" eaLnBrk="0" hangingPunct="0"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3pPr>
                <a:lvl4pPr marL="1600200" indent="-228600" eaLnBrk="0" hangingPunct="0"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4pPr>
                <a:lvl5pPr marL="2057400" indent="-228600" eaLnBrk="0" hangingPunct="0"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 smtClean="0"/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>
                <a:lvl1pPr eaLnBrk="0" hangingPunct="0"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1pPr>
                <a:lvl2pPr marL="742950" indent="-285750" eaLnBrk="0" hangingPunct="0"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2pPr>
                <a:lvl3pPr marL="1143000" indent="-228600" eaLnBrk="0" hangingPunct="0"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3pPr>
                <a:lvl4pPr marL="1600200" indent="-228600" eaLnBrk="0" hangingPunct="0"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4pPr>
                <a:lvl5pPr marL="2057400" indent="-228600" eaLnBrk="0" hangingPunct="0"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 smtClean="0"/>
              </a:p>
            </p:txBody>
          </p:sp>
        </p:grpSp>
      </p:grpSp>
      <p:sp>
        <p:nvSpPr>
          <p:cNvPr id="13416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4164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10401-4830-425D-8DA0-228F0FC65BB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5E202-8B7F-493D-A242-9D00DE2AE3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E0A9A-5040-4779-894E-18E21F92C71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109F2-8ECF-4EDC-8248-9589FD5603A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5410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C31C3-33BE-4427-B38E-1EB8D70A64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B7975-624C-4C3C-B816-DAC22D361DB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3389D-2E08-460B-A720-6341248E5DD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E24DE-2A8A-4FD0-A6D0-9FE10CA2C74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C98AD4-24A6-4921-A085-FEDC35FAD2D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97420-A550-4AD3-8503-FCB12C3AF19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BEBC1-3A59-4006-8C9D-C5042C66117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663AC-BCEF-4179-9C96-02436A1981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C3B73-37B0-4F3A-A6D8-1EFE2DD5363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D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itchFamily="34" charset="0"/>
              </a:defRPr>
            </a:lvl1pPr>
          </a:lstStyle>
          <a:p>
            <a:pPr>
              <a:defRPr/>
            </a:pPr>
            <a:fld id="{C0EDF03D-E5F6-4C8B-9AB1-D11983A7B1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03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algn="ctr" eaLnBrk="1" hangingPunct="1">
                <a:defRPr/>
              </a:pPr>
              <a:endParaRPr lang="ru-RU" altLang="ru-RU" sz="2400" smtClean="0"/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>
              <a:lvl1pPr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sz="2400" smtClean="0"/>
            </a:p>
          </p:txBody>
        </p:sp>
        <p:sp>
          <p:nvSpPr>
            <p:cNvPr id="1034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 smtClean="0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 smtClean="0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 smtClean="0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 smtClean="0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sz="2400" smtClean="0"/>
            </a:p>
          </p:txBody>
        </p:sp>
        <p:sp>
          <p:nvSpPr>
            <p:cNvPr id="1039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 smtClean="0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 smtClean="0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33136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  <p:sldLayoutId id="2147484200" r:id="rId12"/>
    <p:sldLayoutId id="2147484201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8.png"/><Relationship Id="rId4" Type="http://schemas.openxmlformats.org/officeDocument/2006/relationships/oleObject" Target="../embeddings/Microsoft_Excel_97-2003_Worksheet5.xls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jpeg"/><Relationship Id="rId4" Type="http://schemas.openxmlformats.org/officeDocument/2006/relationships/image" Target="../media/image58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png"/><Relationship Id="rId4" Type="http://schemas.openxmlformats.org/officeDocument/2006/relationships/oleObject" Target="../embeddings/Microsoft_Excel_97-2003_Worksheet2.xls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3.xls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7.png"/><Relationship Id="rId4" Type="http://schemas.openxmlformats.org/officeDocument/2006/relationships/oleObject" Target="../embeddings/Microsoft_Excel_97-2003_Worksheet4.xls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4" descr="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58888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5"/>
          <p:cNvSpPr>
            <a:spLocks noChangeArrowheads="1"/>
          </p:cNvSpPr>
          <p:nvPr/>
        </p:nvSpPr>
        <p:spPr bwMode="auto">
          <a:xfrm>
            <a:off x="1619250" y="260350"/>
            <a:ext cx="6769100" cy="640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altLang="ru-RU" sz="5800" b="1">
              <a:solidFill>
                <a:srgbClr val="FF0066"/>
              </a:solidFill>
            </a:endParaRPr>
          </a:p>
          <a:p>
            <a:pPr algn="ctr" eaLnBrk="1" hangingPunct="1"/>
            <a:r>
              <a:rPr lang="ru-RU" altLang="ru-RU" sz="5800" b="1">
                <a:solidFill>
                  <a:srgbClr val="FF0066"/>
                </a:solidFill>
              </a:rPr>
              <a:t/>
            </a:r>
            <a:br>
              <a:rPr lang="ru-RU" altLang="ru-RU" sz="5800" b="1">
                <a:solidFill>
                  <a:srgbClr val="FF0066"/>
                </a:solidFill>
              </a:rPr>
            </a:br>
            <a:endParaRPr lang="ru-RU" altLang="ru-RU" sz="5800" b="1">
              <a:solidFill>
                <a:srgbClr val="FF0066"/>
              </a:solidFill>
            </a:endParaRPr>
          </a:p>
          <a:p>
            <a:pPr algn="ctr" eaLnBrk="1" hangingPunct="1"/>
            <a:endParaRPr lang="ru-RU" altLang="ru-RU" sz="4000" b="1">
              <a:solidFill>
                <a:srgbClr val="FF0066"/>
              </a:solidFill>
            </a:endParaRPr>
          </a:p>
          <a:p>
            <a:pPr algn="ctr" eaLnBrk="1" hangingPunct="1"/>
            <a:endParaRPr lang="ru-RU" altLang="ru-RU" sz="4000" b="1">
              <a:solidFill>
                <a:srgbClr val="FF0066"/>
              </a:solidFill>
            </a:endParaRPr>
          </a:p>
          <a:p>
            <a:pPr algn="ctr" eaLnBrk="1" hangingPunct="1"/>
            <a:r>
              <a:rPr lang="ru-RU" altLang="ru-RU" sz="4000" b="1">
                <a:solidFill>
                  <a:srgbClr val="0033CC"/>
                </a:solidFill>
              </a:rPr>
              <a:t> по исполнению бюджета</a:t>
            </a:r>
            <a:br>
              <a:rPr lang="ru-RU" altLang="ru-RU" sz="4000" b="1">
                <a:solidFill>
                  <a:srgbClr val="0033CC"/>
                </a:solidFill>
              </a:rPr>
            </a:br>
            <a:r>
              <a:rPr lang="ru-RU" altLang="ru-RU" sz="4000" b="1">
                <a:solidFill>
                  <a:srgbClr val="0033CC"/>
                </a:solidFill>
              </a:rPr>
              <a:t>Духовницкого </a:t>
            </a:r>
          </a:p>
          <a:p>
            <a:pPr algn="ctr" eaLnBrk="1" hangingPunct="1"/>
            <a:r>
              <a:rPr lang="ru-RU" altLang="ru-RU" sz="4000" b="1">
                <a:solidFill>
                  <a:srgbClr val="0033CC"/>
                </a:solidFill>
              </a:rPr>
              <a:t>муниципального района           </a:t>
            </a:r>
          </a:p>
          <a:p>
            <a:pPr algn="ctr" eaLnBrk="1" hangingPunct="1"/>
            <a:r>
              <a:rPr lang="ru-RU" altLang="ru-RU" sz="4000" b="1">
                <a:solidFill>
                  <a:srgbClr val="0033CC"/>
                </a:solidFill>
              </a:rPr>
              <a:t> за 2023 год</a:t>
            </a:r>
          </a:p>
        </p:txBody>
      </p:sp>
      <p:pic>
        <p:nvPicPr>
          <p:cNvPr id="3076" name="Picture 37" descr="8106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0"/>
            <a:ext cx="7273925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58888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291" name="Диаграмма 6"/>
          <p:cNvGraphicFramePr>
            <a:graphicFrameLocks/>
          </p:cNvGraphicFramePr>
          <p:nvPr/>
        </p:nvGraphicFramePr>
        <p:xfrm>
          <a:off x="1198563" y="209550"/>
          <a:ext cx="7986712" cy="6554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9" r:id="rId4" imgW="7986452" imgH="6559865" progId="Excel.Sheet.8">
                  <p:embed/>
                </p:oleObj>
              </mc:Choice>
              <mc:Fallback>
                <p:oleObj r:id="rId4" imgW="7986452" imgH="6559865" progId="Excel.Sheet.8">
                  <p:embed/>
                  <p:pic>
                    <p:nvPicPr>
                      <p:cNvPr id="0" name="Picture 1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8563" y="209550"/>
                        <a:ext cx="7986712" cy="6554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58888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258888" y="0"/>
          <a:ext cx="7885112" cy="66680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724"/>
                <a:gridCol w="2271241"/>
                <a:gridCol w="59763"/>
                <a:gridCol w="84093"/>
                <a:gridCol w="71929"/>
                <a:gridCol w="71929"/>
                <a:gridCol w="65467"/>
                <a:gridCol w="446958"/>
                <a:gridCol w="440497"/>
                <a:gridCol w="623142"/>
                <a:gridCol w="623142"/>
                <a:gridCol w="515703"/>
                <a:gridCol w="2578524"/>
              </a:tblGrid>
              <a:tr h="430412">
                <a:tc gridSpan="13"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>
                          <a:effectLst/>
                        </a:rPr>
                        <a:t>Расходы бюджета Духовницкого муниципального района за </a:t>
                      </a:r>
                      <a:r>
                        <a:rPr lang="ru-RU" sz="1400" b="1" i="1" u="none" strike="noStrike" dirty="0" smtClean="0">
                          <a:effectLst/>
                        </a:rPr>
                        <a:t>2023 год</a:t>
                      </a:r>
                    </a:p>
                    <a:p>
                      <a:pPr algn="ctr" fontAlgn="b"/>
                      <a:r>
                        <a:rPr lang="ru-RU" sz="1400" b="1" i="1" u="none" strike="noStrike" dirty="0" smtClean="0">
                          <a:effectLst/>
                        </a:rPr>
                        <a:t> </a:t>
                      </a:r>
                      <a:r>
                        <a:rPr lang="ru-RU" sz="1400" b="1" i="1" u="none" strike="noStrike" dirty="0">
                          <a:effectLst/>
                        </a:rPr>
                        <a:t>по разделам и подразделам классификации расходов бюджета</a:t>
                      </a:r>
                      <a:endParaRPr lang="ru-RU" sz="1400" b="1" i="1" u="none" strike="noStrike" dirty="0">
                        <a:effectLst/>
                        <a:latin typeface="PT Astra Serif"/>
                      </a:endParaRPr>
                    </a:p>
                  </a:txBody>
                  <a:tcPr marL="3662" marR="3662" marT="3662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1852">
                <a:tc>
                  <a:txBody>
                    <a:bodyPr/>
                    <a:lstStyle/>
                    <a:p>
                      <a:pPr algn="l" fontAlgn="b"/>
                      <a:endParaRPr lang="ru-RU" sz="1000" b="1" i="0" u="none" strike="noStrike">
                        <a:effectLst/>
                        <a:latin typeface="PT Astra Serif"/>
                      </a:endParaRPr>
                    </a:p>
                  </a:txBody>
                  <a:tcPr marL="3662" marR="3662" marT="3662" marB="0" anchor="b"/>
                </a:tc>
                <a:tc gridSpan="12"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 smtClean="0">
                          <a:effectLst/>
                        </a:rPr>
                        <a:t>                                                                                 </a:t>
                      </a:r>
                      <a:r>
                        <a:rPr lang="ru-RU" sz="1000" u="none" strike="noStrike" dirty="0">
                          <a:effectLst/>
                        </a:rPr>
                        <a:t>(тыс. </a:t>
                      </a:r>
                      <a:r>
                        <a:rPr lang="ru-RU" sz="1000" u="none" strike="noStrike" dirty="0" err="1">
                          <a:effectLst/>
                        </a:rPr>
                        <a:t>руб</a:t>
                      </a:r>
                      <a:r>
                        <a:rPr lang="ru-RU" sz="1000" u="none" strike="noStrike" dirty="0">
                          <a:effectLst/>
                        </a:rPr>
                        <a:t>)</a:t>
                      </a:r>
                      <a:endParaRPr lang="ru-RU" sz="1000" b="0" i="0" u="none" strike="noStrike" dirty="0">
                        <a:effectLst/>
                        <a:latin typeface="PT Astra Serif"/>
                      </a:endParaRPr>
                    </a:p>
                  </a:txBody>
                  <a:tcPr marL="3662" marR="3662" marT="3662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effectLst/>
                        <a:latin typeface="PT Astra Serif"/>
                      </a:endParaRPr>
                    </a:p>
                  </a:txBody>
                  <a:tcPr marL="3662" marR="3662" marT="3662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effectLst/>
                        <a:latin typeface="PT Astra Serif"/>
                      </a:endParaRPr>
                    </a:p>
                  </a:txBody>
                  <a:tcPr marL="3662" marR="3662" marT="3662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effectLst/>
                        <a:latin typeface="PT Astra Serif"/>
                      </a:endParaRPr>
                    </a:p>
                  </a:txBody>
                  <a:tcPr marL="3662" marR="3662" marT="3662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effectLst/>
                        <a:latin typeface="PT Astra Serif"/>
                      </a:endParaRPr>
                    </a:p>
                  </a:txBody>
                  <a:tcPr marL="3662" marR="3662" marT="3662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effectLst/>
                        <a:latin typeface="PT Astra Serif"/>
                      </a:endParaRPr>
                    </a:p>
                  </a:txBody>
                  <a:tcPr marL="3662" marR="3662" marT="3662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effectLst/>
                        <a:latin typeface="PT Astra Serif"/>
                      </a:endParaRPr>
                    </a:p>
                  </a:txBody>
                  <a:tcPr marL="3662" marR="3662" marT="3662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effectLst/>
                        <a:latin typeface="PT Astra Serif"/>
                      </a:endParaRPr>
                    </a:p>
                  </a:txBody>
                  <a:tcPr marL="3662" marR="3662" marT="3662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000" b="0" i="0" u="none" strike="noStrike" dirty="0">
                        <a:effectLst/>
                        <a:latin typeface="PT Astra Serif"/>
                      </a:endParaRPr>
                    </a:p>
                  </a:txBody>
                  <a:tcPr marL="3662" marR="3662" marT="3662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000" b="0" i="0" u="none" strike="noStrike">
                        <a:effectLst/>
                        <a:latin typeface="PT Astra Serif"/>
                      </a:endParaRPr>
                    </a:p>
                  </a:txBody>
                  <a:tcPr marL="3662" marR="3662" marT="3662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3662" marR="3662" marT="3662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000" b="0" i="0" u="none" strike="noStrike" dirty="0">
                        <a:effectLst/>
                        <a:latin typeface="PT Astra Serif"/>
                      </a:endParaRPr>
                    </a:p>
                  </a:txBody>
                  <a:tcPr marL="3662" marR="3662" marT="3662" marB="0" anchor="b"/>
                </a:tc>
              </a:tr>
              <a:tr h="613305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effectLst/>
                        <a:latin typeface="PT Astra Serif"/>
                      </a:endParaRPr>
                    </a:p>
                  </a:txBody>
                  <a:tcPr marL="3662" marR="3662" marT="3662" marB="0" anchor="b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</a:rPr>
                        <a:t>Наименование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3662" marR="3662" marT="3662" marB="0" anchor="ctr">
                    <a:solidFill>
                      <a:srgbClr val="33CC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3662" marR="3662" marT="366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3662" marR="3662" marT="366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3662" marR="3662" marT="366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3662" marR="3662" marT="366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3662" marR="3662" marT="36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Раздел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3662" marR="3662" marT="3662" marB="0" anchor="ctr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Под-раздел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3662" marR="3662" marT="3662" marB="0" anchor="ctr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Уточненный план </a:t>
                      </a:r>
                      <a:r>
                        <a:rPr lang="ru-RU" sz="1000" b="1" u="none" strike="noStrike" dirty="0" smtClean="0">
                          <a:effectLst/>
                        </a:rPr>
                        <a:t>2023 </a:t>
                      </a:r>
                      <a:r>
                        <a:rPr lang="ru-RU" sz="1000" b="1" u="none" strike="noStrike" dirty="0">
                          <a:effectLst/>
                        </a:rPr>
                        <a:t>года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3662" marR="3662" marT="3662" marB="0" anchor="ctr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Исполнение </a:t>
                      </a:r>
                      <a:r>
                        <a:rPr lang="ru-RU" sz="1000" b="1" u="none" strike="noStrike" dirty="0" smtClean="0">
                          <a:effectLst/>
                        </a:rPr>
                        <a:t>2023 года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3662" marR="3662" marT="3662" marB="0" anchor="ctr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Отклонение(+,-)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3662" marR="3662" marT="3662" marB="0" anchor="ctr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Причины отклонения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3662" marR="3662" marT="3662" marB="0" anchor="ctr">
                    <a:solidFill>
                      <a:srgbClr val="33CCCC"/>
                    </a:solidFill>
                  </a:tcPr>
                </a:tc>
              </a:tr>
              <a:tr h="156073"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>
                        <a:effectLst/>
                        <a:latin typeface="PT Astra Serif"/>
                      </a:endParaRPr>
                    </a:p>
                  </a:txBody>
                  <a:tcPr marL="3662" marR="3662" marT="366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+mj-lt"/>
                        </a:rPr>
                        <a:t>1</a:t>
                      </a:r>
                      <a:endParaRPr lang="ru-RU" sz="1000" b="1" i="0" u="none" strike="noStrike" dirty="0">
                        <a:effectLst/>
                        <a:latin typeface="+mj-lt"/>
                      </a:endParaRPr>
                    </a:p>
                  </a:txBody>
                  <a:tcPr marL="3662" marR="3662" marT="36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ru-RU" sz="1000" b="1" i="0" u="none" strike="noStrike" dirty="0">
                        <a:effectLst/>
                        <a:latin typeface="+mj-lt"/>
                      </a:endParaRPr>
                    </a:p>
                  </a:txBody>
                  <a:tcPr marL="3662" marR="3662" marT="36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+mj-lt"/>
                        </a:rPr>
                        <a:t> </a:t>
                      </a:r>
                      <a:endParaRPr lang="ru-RU" sz="1000" b="1" i="0" u="none" strike="noStrike">
                        <a:effectLst/>
                        <a:latin typeface="+mj-lt"/>
                      </a:endParaRPr>
                    </a:p>
                  </a:txBody>
                  <a:tcPr marL="3662" marR="3662" marT="36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+mj-lt"/>
                        </a:rPr>
                        <a:t> </a:t>
                      </a:r>
                      <a:endParaRPr lang="ru-RU" sz="1000" b="1" i="0" u="none" strike="noStrike">
                        <a:effectLst/>
                        <a:latin typeface="+mj-lt"/>
                      </a:endParaRPr>
                    </a:p>
                  </a:txBody>
                  <a:tcPr marL="3662" marR="3662" marT="36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+mj-lt"/>
                        </a:rPr>
                        <a:t> </a:t>
                      </a:r>
                      <a:endParaRPr lang="ru-RU" sz="1000" b="1" i="0" u="none" strike="noStrike">
                        <a:effectLst/>
                        <a:latin typeface="+mj-lt"/>
                      </a:endParaRPr>
                    </a:p>
                  </a:txBody>
                  <a:tcPr marL="3662" marR="3662" marT="36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+mj-lt"/>
                        </a:rPr>
                        <a:t> </a:t>
                      </a:r>
                      <a:endParaRPr lang="ru-RU" sz="1000" b="1" i="0" u="none" strike="noStrike">
                        <a:effectLst/>
                        <a:latin typeface="+mj-lt"/>
                      </a:endParaRPr>
                    </a:p>
                  </a:txBody>
                  <a:tcPr marL="3662" marR="3662" marT="36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+mj-lt"/>
                        </a:rPr>
                        <a:t>2</a:t>
                      </a:r>
                      <a:endParaRPr lang="ru-RU" sz="1000" b="1" i="0" u="none" strike="noStrike" dirty="0">
                        <a:effectLst/>
                        <a:latin typeface="+mj-lt"/>
                      </a:endParaRPr>
                    </a:p>
                  </a:txBody>
                  <a:tcPr marL="3662" marR="3662" marT="36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+mj-lt"/>
                        </a:rPr>
                        <a:t>3</a:t>
                      </a:r>
                      <a:endParaRPr lang="ru-RU" sz="1000" b="1" i="0" u="none" strike="noStrike">
                        <a:effectLst/>
                        <a:latin typeface="+mj-lt"/>
                      </a:endParaRPr>
                    </a:p>
                  </a:txBody>
                  <a:tcPr marL="3662" marR="3662" marT="36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+mj-lt"/>
                        </a:rPr>
                        <a:t>4</a:t>
                      </a:r>
                      <a:endParaRPr lang="ru-RU" sz="1000" b="1" i="0" u="none" strike="noStrike">
                        <a:effectLst/>
                        <a:latin typeface="+mj-lt"/>
                      </a:endParaRPr>
                    </a:p>
                  </a:txBody>
                  <a:tcPr marL="3662" marR="3662" marT="36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+mj-lt"/>
                        </a:rPr>
                        <a:t>4</a:t>
                      </a:r>
                      <a:endParaRPr lang="ru-RU" sz="1000" b="1" i="0" u="none" strike="noStrike">
                        <a:effectLst/>
                        <a:latin typeface="+mj-lt"/>
                      </a:endParaRPr>
                    </a:p>
                  </a:txBody>
                  <a:tcPr marL="3662" marR="3662" marT="36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+mj-lt"/>
                        </a:rPr>
                        <a:t>6</a:t>
                      </a:r>
                      <a:endParaRPr lang="ru-RU" sz="1000" b="1" i="0" u="none" strike="noStrike">
                        <a:effectLst/>
                        <a:latin typeface="+mj-lt"/>
                      </a:endParaRPr>
                    </a:p>
                  </a:txBody>
                  <a:tcPr marL="3662" marR="3662" marT="36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+mj-lt"/>
                        </a:rPr>
                        <a:t>7</a:t>
                      </a:r>
                      <a:endParaRPr lang="ru-RU" sz="1000" b="1" i="0" u="none" strike="noStrike">
                        <a:effectLst/>
                        <a:latin typeface="+mj-lt"/>
                      </a:endParaRPr>
                    </a:p>
                  </a:txBody>
                  <a:tcPr marL="3662" marR="3662" marT="3662" marB="0" anchor="ctr"/>
                </a:tc>
              </a:tr>
              <a:tr h="156073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effectLst/>
                        <a:latin typeface="PT Astra Serif"/>
                      </a:endParaRPr>
                    </a:p>
                  </a:txBody>
                  <a:tcPr marL="3662" marR="3662" marT="3662" marB="0" anchor="b"/>
                </a:tc>
                <a:tc gridSpan="6"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effectLst/>
                          <a:latin typeface="+mj-lt"/>
                        </a:rPr>
                        <a:t>ОБЩЕГОСУДАРСТВЕННЫЕ ВОПРОСЫ</a:t>
                      </a:r>
                      <a:endParaRPr lang="ru-RU" sz="1000" b="1" i="0" u="none" strike="noStrike" dirty="0">
                        <a:effectLst/>
                        <a:latin typeface="+mj-lt"/>
                      </a:endParaRPr>
                    </a:p>
                  </a:txBody>
                  <a:tcPr marL="3662" marR="3662" marT="3662" marB="0" anchor="b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effectLst/>
                          <a:latin typeface="+mj-lt"/>
                        </a:rPr>
                        <a:t>01</a:t>
                      </a:r>
                      <a:endParaRPr lang="ru-RU" sz="1000" b="1" i="0" u="none" strike="noStrike" dirty="0">
                        <a:effectLst/>
                        <a:latin typeface="+mj-lt"/>
                      </a:endParaRPr>
                    </a:p>
                  </a:txBody>
                  <a:tcPr marL="3662" marR="3662" marT="3662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effectLst/>
                          <a:latin typeface="+mj-lt"/>
                        </a:rPr>
                        <a:t> </a:t>
                      </a:r>
                      <a:endParaRPr lang="ru-RU" sz="1000" b="1" i="0" u="none" strike="noStrike" dirty="0">
                        <a:effectLst/>
                        <a:latin typeface="+mj-lt"/>
                      </a:endParaRPr>
                    </a:p>
                  </a:txBody>
                  <a:tcPr marL="3662" marR="3662" marT="3662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67 852,7</a:t>
                      </a: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66 144,7</a:t>
                      </a: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1 708,0</a:t>
                      </a: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+mj-lt"/>
                        </a:rPr>
                        <a:t> </a:t>
                      </a:r>
                      <a:endParaRPr lang="ru-RU" sz="1000" b="1" i="0" u="none" strike="noStrike" dirty="0">
                        <a:effectLst/>
                        <a:latin typeface="+mj-lt"/>
                      </a:endParaRPr>
                    </a:p>
                  </a:txBody>
                  <a:tcPr marL="3662" marR="3662" marT="3662" marB="0" anchor="b">
                    <a:solidFill>
                      <a:srgbClr val="00B0F0"/>
                    </a:solidFill>
                  </a:tcPr>
                </a:tc>
              </a:tr>
              <a:tr h="637305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effectLst/>
                        <a:latin typeface="PT Astra Serif"/>
                      </a:endParaRPr>
                    </a:p>
                  </a:txBody>
                  <a:tcPr marL="3662" marR="3662" marT="3662" marB="0" anchor="b"/>
                </a:tc>
                <a:tc gridSpan="6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+mj-lt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1000" b="0" i="0" u="none" strike="noStrike" dirty="0">
                        <a:effectLst/>
                        <a:latin typeface="+mj-lt"/>
                      </a:endParaRPr>
                    </a:p>
                  </a:txBody>
                  <a:tcPr marL="3662" marR="3662" marT="3662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+mj-lt"/>
                        </a:rPr>
                        <a:t>01</a:t>
                      </a:r>
                      <a:endParaRPr lang="ru-RU" sz="1000" b="0" i="0" u="none" strike="noStrike" dirty="0">
                        <a:effectLst/>
                        <a:latin typeface="+mj-lt"/>
                      </a:endParaRPr>
                    </a:p>
                  </a:txBody>
                  <a:tcPr marL="3662" marR="3662" marT="36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smtClean="0">
                          <a:effectLst/>
                          <a:latin typeface="+mj-lt"/>
                        </a:rPr>
                        <a:t>02</a:t>
                      </a:r>
                      <a:endParaRPr lang="ru-RU" sz="1000" b="0" i="0" u="none" strike="noStrike" dirty="0">
                        <a:effectLst/>
                        <a:latin typeface="+mj-lt"/>
                      </a:endParaRPr>
                    </a:p>
                  </a:txBody>
                  <a:tcPr marL="3662" marR="3662" marT="36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2 544,2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2 544,2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+mj-lt"/>
                        </a:rPr>
                        <a:t>Выплата заработной платы работникам и начислений на </a:t>
                      </a:r>
                      <a:r>
                        <a:rPr lang="ru-RU" sz="900" u="none" strike="noStrike" dirty="0" smtClean="0">
                          <a:effectLst/>
                          <a:latin typeface="+mj-lt"/>
                        </a:rPr>
                        <a:t>выплаты </a:t>
                      </a:r>
                      <a:r>
                        <a:rPr lang="ru-RU" sz="900" u="none" strike="noStrike" dirty="0">
                          <a:effectLst/>
                          <a:latin typeface="+mj-lt"/>
                        </a:rPr>
                        <a:t>по оплате труда произведены в соответствии с </a:t>
                      </a:r>
                      <a:br>
                        <a:rPr lang="ru-RU" sz="900" u="none" strike="noStrike" dirty="0">
                          <a:effectLst/>
                          <a:latin typeface="+mj-lt"/>
                        </a:rPr>
                      </a:br>
                      <a:r>
                        <a:rPr lang="ru-RU" sz="900" u="none" strike="noStrike" dirty="0">
                          <a:effectLst/>
                          <a:latin typeface="+mj-lt"/>
                        </a:rPr>
                        <a:t>начислениями</a:t>
                      </a:r>
                      <a:endParaRPr lang="ru-RU" sz="900" b="0" i="0" u="none" strike="noStrike" dirty="0">
                        <a:effectLst/>
                        <a:latin typeface="+mj-lt"/>
                      </a:endParaRPr>
                    </a:p>
                  </a:txBody>
                  <a:tcPr marL="3662" marR="3662" marT="3662" marB="0" anchor="b"/>
                </a:tc>
              </a:tr>
              <a:tr h="648118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effectLst/>
                        <a:latin typeface="PT Astra Serif"/>
                      </a:endParaRPr>
                    </a:p>
                  </a:txBody>
                  <a:tcPr marL="3662" marR="3662" marT="3662" marB="0" anchor="b"/>
                </a:tc>
                <a:tc gridSpan="6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+mj-lt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1000" b="0" i="0" u="none" strike="noStrike" dirty="0">
                        <a:effectLst/>
                        <a:latin typeface="+mj-lt"/>
                      </a:endParaRPr>
                    </a:p>
                  </a:txBody>
                  <a:tcPr marL="3662" marR="3662" marT="3662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smtClean="0">
                          <a:effectLst/>
                          <a:latin typeface="+mj-lt"/>
                        </a:rPr>
                        <a:t>01</a:t>
                      </a:r>
                      <a:endParaRPr lang="ru-RU" sz="1000" b="0" i="0" u="none" strike="noStrike" dirty="0">
                        <a:effectLst/>
                        <a:latin typeface="+mj-lt"/>
                      </a:endParaRPr>
                    </a:p>
                  </a:txBody>
                  <a:tcPr marL="3662" marR="3662" marT="36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smtClean="0">
                          <a:effectLst/>
                          <a:latin typeface="+mj-lt"/>
                        </a:rPr>
                        <a:t>03</a:t>
                      </a:r>
                      <a:endParaRPr lang="ru-RU" sz="1000" b="0" i="0" u="none" strike="noStrike" dirty="0">
                        <a:effectLst/>
                        <a:latin typeface="+mj-lt"/>
                      </a:endParaRPr>
                    </a:p>
                  </a:txBody>
                  <a:tcPr marL="3662" marR="3662" marT="36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912,3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905,3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+mj-lt"/>
                        </a:rPr>
                        <a:t>Выплата заработной платы работникам и начислений на </a:t>
                      </a:r>
                      <a:r>
                        <a:rPr lang="ru-RU" sz="900" u="none" strike="noStrike" dirty="0" smtClean="0">
                          <a:effectLst/>
                          <a:latin typeface="+mj-lt"/>
                        </a:rPr>
                        <a:t>выплаты </a:t>
                      </a:r>
                      <a:r>
                        <a:rPr lang="ru-RU" sz="900" u="none" strike="noStrike" dirty="0">
                          <a:effectLst/>
                          <a:latin typeface="+mj-lt"/>
                        </a:rPr>
                        <a:t>по оплате труда произведены в соответствии с </a:t>
                      </a:r>
                      <a:br>
                        <a:rPr lang="ru-RU" sz="900" u="none" strike="noStrike" dirty="0">
                          <a:effectLst/>
                          <a:latin typeface="+mj-lt"/>
                        </a:rPr>
                      </a:br>
                      <a:r>
                        <a:rPr lang="ru-RU" sz="900" u="none" strike="noStrike" dirty="0">
                          <a:effectLst/>
                          <a:latin typeface="+mj-lt"/>
                        </a:rPr>
                        <a:t>начислениями</a:t>
                      </a:r>
                      <a:endParaRPr lang="ru-RU" sz="900" b="0" i="0" u="none" strike="noStrike" dirty="0">
                        <a:effectLst/>
                        <a:latin typeface="+mj-lt"/>
                      </a:endParaRPr>
                    </a:p>
                  </a:txBody>
                  <a:tcPr marL="3662" marR="3662" marT="3662" marB="0" anchor="b"/>
                </a:tc>
              </a:tr>
              <a:tr h="694192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effectLst/>
                        <a:latin typeface="PT Astra Serif"/>
                      </a:endParaRPr>
                    </a:p>
                  </a:txBody>
                  <a:tcPr marL="3662" marR="3662" marT="3662" marB="0" anchor="b"/>
                </a:tc>
                <a:tc gridSpan="6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+mj-lt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1000" b="0" i="0" u="none" strike="noStrike" dirty="0">
                        <a:effectLst/>
                        <a:latin typeface="+mj-lt"/>
                      </a:endParaRPr>
                    </a:p>
                  </a:txBody>
                  <a:tcPr marL="3662" marR="3662" marT="3662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smtClean="0">
                          <a:effectLst/>
                          <a:latin typeface="+mj-lt"/>
                        </a:rPr>
                        <a:t>01</a:t>
                      </a:r>
                      <a:endParaRPr lang="ru-RU" sz="1000" b="0" i="0" u="none" strike="noStrike">
                        <a:effectLst/>
                        <a:latin typeface="+mj-lt"/>
                      </a:endParaRPr>
                    </a:p>
                  </a:txBody>
                  <a:tcPr marL="3662" marR="3662" marT="36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smtClean="0">
                          <a:effectLst/>
                          <a:latin typeface="+mj-lt"/>
                        </a:rPr>
                        <a:t>04</a:t>
                      </a:r>
                      <a:endParaRPr lang="ru-RU" sz="1000" b="0" i="0" u="none" strike="noStrike">
                        <a:effectLst/>
                        <a:latin typeface="+mj-lt"/>
                      </a:endParaRPr>
                    </a:p>
                  </a:txBody>
                  <a:tcPr marL="3662" marR="3662" marT="36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32 489,0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31 978,3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510,7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+mj-lt"/>
                        </a:rPr>
                        <a:t>Выплата заработной платы работникам и начислений на </a:t>
                      </a:r>
                      <a:r>
                        <a:rPr lang="ru-RU" sz="900" u="none" strike="noStrike" dirty="0" smtClean="0">
                          <a:effectLst/>
                          <a:latin typeface="+mj-lt"/>
                        </a:rPr>
                        <a:t>выплаты </a:t>
                      </a:r>
                      <a:r>
                        <a:rPr lang="ru-RU" sz="900" u="none" strike="noStrike" dirty="0">
                          <a:effectLst/>
                          <a:latin typeface="+mj-lt"/>
                        </a:rPr>
                        <a:t>по оплате труда произведены в соответствии с </a:t>
                      </a:r>
                      <a:br>
                        <a:rPr lang="ru-RU" sz="900" u="none" strike="noStrike" dirty="0">
                          <a:effectLst/>
                          <a:latin typeface="+mj-lt"/>
                        </a:rPr>
                      </a:br>
                      <a:r>
                        <a:rPr lang="ru-RU" sz="900" u="none" strike="noStrike" dirty="0">
                          <a:effectLst/>
                          <a:latin typeface="+mj-lt"/>
                        </a:rPr>
                        <a:t>начислениями</a:t>
                      </a:r>
                      <a:endParaRPr lang="ru-RU" sz="900" b="0" i="0" u="none" strike="noStrike" dirty="0">
                        <a:effectLst/>
                        <a:latin typeface="+mj-lt"/>
                      </a:endParaRPr>
                    </a:p>
                  </a:txBody>
                  <a:tcPr marL="3662" marR="3662" marT="3662" marB="0" anchor="b"/>
                </a:tc>
              </a:tr>
              <a:tr h="156073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effectLst/>
                        <a:latin typeface="PT Astra Serif"/>
                      </a:endParaRPr>
                    </a:p>
                  </a:txBody>
                  <a:tcPr marL="3662" marR="3662" marT="3662" marB="0" anchor="b"/>
                </a:tc>
                <a:tc gridSpan="6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+mj-lt"/>
                        </a:rPr>
                        <a:t>Судебная система</a:t>
                      </a:r>
                      <a:endParaRPr lang="ru-RU" sz="1000" b="0" i="0" u="none" strike="noStrike" dirty="0">
                        <a:effectLst/>
                        <a:latin typeface="+mj-lt"/>
                      </a:endParaRPr>
                    </a:p>
                  </a:txBody>
                  <a:tcPr marL="3662" marR="3662" marT="3662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smtClean="0">
                          <a:effectLst/>
                          <a:latin typeface="+mj-lt"/>
                        </a:rPr>
                        <a:t>01</a:t>
                      </a:r>
                      <a:endParaRPr lang="ru-RU" sz="1000" b="0" i="0" u="none" strike="noStrike">
                        <a:effectLst/>
                        <a:latin typeface="+mj-lt"/>
                      </a:endParaRPr>
                    </a:p>
                  </a:txBody>
                  <a:tcPr marL="3662" marR="3662" marT="36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smtClean="0">
                          <a:effectLst/>
                          <a:latin typeface="+mj-lt"/>
                        </a:rPr>
                        <a:t>05</a:t>
                      </a:r>
                      <a:endParaRPr lang="ru-RU" sz="1000" b="0" i="0" u="none" strike="noStrike">
                        <a:effectLst/>
                        <a:latin typeface="+mj-lt"/>
                      </a:endParaRPr>
                    </a:p>
                  </a:txBody>
                  <a:tcPr marL="3662" marR="3662" marT="36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+mj-lt"/>
                      </a:endParaRPr>
                    </a:p>
                  </a:txBody>
                  <a:tcPr marL="3662" marR="3662" marT="3662" marB="0" anchor="b"/>
                </a:tc>
              </a:tr>
              <a:tr h="691468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effectLst/>
                        <a:latin typeface="PT Astra Serif"/>
                      </a:endParaRPr>
                    </a:p>
                  </a:txBody>
                  <a:tcPr marL="3662" marR="3662" marT="3662" marB="0" anchor="b"/>
                </a:tc>
                <a:tc gridSpan="6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+mj-lt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1000" b="0" i="0" u="none" strike="noStrike" dirty="0">
                        <a:effectLst/>
                        <a:latin typeface="+mj-lt"/>
                      </a:endParaRPr>
                    </a:p>
                  </a:txBody>
                  <a:tcPr marL="3662" marR="3662" marT="3662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smtClean="0">
                          <a:effectLst/>
                          <a:latin typeface="+mj-lt"/>
                        </a:rPr>
                        <a:t>01</a:t>
                      </a:r>
                      <a:endParaRPr lang="ru-RU" sz="1000" b="0" i="0" u="none" strike="noStrike" dirty="0">
                        <a:effectLst/>
                        <a:latin typeface="+mj-lt"/>
                      </a:endParaRPr>
                    </a:p>
                  </a:txBody>
                  <a:tcPr marL="3662" marR="3662" marT="36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smtClean="0">
                          <a:effectLst/>
                          <a:latin typeface="+mj-lt"/>
                        </a:rPr>
                        <a:t>06</a:t>
                      </a:r>
                      <a:endParaRPr lang="ru-RU" sz="1000" b="0" i="0" u="none" strike="noStrike">
                        <a:effectLst/>
                        <a:latin typeface="+mj-lt"/>
                      </a:endParaRPr>
                    </a:p>
                  </a:txBody>
                  <a:tcPr marL="3662" marR="3662" marT="36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9 567,4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9 276,6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290,8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+mj-lt"/>
                        </a:rPr>
                        <a:t>Выплата заработной платы работникам и начислений на </a:t>
                      </a:r>
                      <a:r>
                        <a:rPr lang="ru-RU" sz="900" u="none" strike="noStrike" dirty="0" smtClean="0">
                          <a:effectLst/>
                          <a:latin typeface="+mj-lt"/>
                        </a:rPr>
                        <a:t>выплаты </a:t>
                      </a:r>
                      <a:r>
                        <a:rPr lang="ru-RU" sz="900" u="none" strike="noStrike" dirty="0">
                          <a:effectLst/>
                          <a:latin typeface="+mj-lt"/>
                        </a:rPr>
                        <a:t>по оплате труда произведены в соответствии с </a:t>
                      </a:r>
                      <a:br>
                        <a:rPr lang="ru-RU" sz="900" u="none" strike="noStrike" dirty="0">
                          <a:effectLst/>
                          <a:latin typeface="+mj-lt"/>
                        </a:rPr>
                      </a:br>
                      <a:r>
                        <a:rPr lang="ru-RU" sz="900" u="none" strike="noStrike" dirty="0">
                          <a:effectLst/>
                          <a:latin typeface="+mj-lt"/>
                        </a:rPr>
                        <a:t>начислениями</a:t>
                      </a:r>
                      <a:endParaRPr lang="ru-RU" sz="900" b="0" i="0" u="none" strike="noStrike" dirty="0">
                        <a:effectLst/>
                        <a:latin typeface="+mj-lt"/>
                      </a:endParaRPr>
                    </a:p>
                  </a:txBody>
                  <a:tcPr marL="3662" marR="3662" marT="3662" marB="0" anchor="b"/>
                </a:tc>
              </a:tr>
              <a:tr h="308484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effectLst/>
                        <a:latin typeface="PT Astra Serif"/>
                      </a:endParaRPr>
                    </a:p>
                  </a:txBody>
                  <a:tcPr marL="3662" marR="3662" marT="3662" marB="0" anchor="b"/>
                </a:tc>
                <a:tc gridSpan="6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+mj-lt"/>
                        </a:rPr>
                        <a:t>Резервный фонд</a:t>
                      </a:r>
                      <a:endParaRPr lang="ru-RU" sz="1000" b="0" i="0" u="none" strike="noStrike" dirty="0">
                        <a:effectLst/>
                        <a:latin typeface="+mj-lt"/>
                      </a:endParaRPr>
                    </a:p>
                  </a:txBody>
                  <a:tcPr marL="3662" marR="3662" marT="3662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smtClean="0">
                          <a:effectLst/>
                          <a:latin typeface="+mj-lt"/>
                        </a:rPr>
                        <a:t>01</a:t>
                      </a:r>
                      <a:endParaRPr lang="ru-RU" sz="1000" b="0" i="0" u="none" strike="noStrike">
                        <a:effectLst/>
                        <a:latin typeface="+mj-lt"/>
                      </a:endParaRPr>
                    </a:p>
                  </a:txBody>
                  <a:tcPr marL="3662" marR="3662" marT="36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smtClean="0">
                          <a:effectLst/>
                          <a:latin typeface="+mj-lt"/>
                        </a:rPr>
                        <a:t>11</a:t>
                      </a:r>
                      <a:endParaRPr lang="ru-RU" sz="1000" b="0" i="0" u="none" strike="noStrike" dirty="0">
                        <a:effectLst/>
                        <a:latin typeface="+mj-lt"/>
                      </a:endParaRPr>
                    </a:p>
                  </a:txBody>
                  <a:tcPr marL="3662" marR="3662" marT="36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+mj-lt"/>
                        </a:rPr>
                        <a:t>Необходимости расходования средств резервного фонда отсутствовала</a:t>
                      </a:r>
                      <a:endParaRPr lang="ru-RU" sz="900" b="0" i="0" u="none" strike="noStrike" dirty="0">
                        <a:effectLst/>
                        <a:latin typeface="+mj-lt"/>
                      </a:endParaRPr>
                    </a:p>
                  </a:txBody>
                  <a:tcPr marL="3662" marR="3662" marT="3662" marB="0" anchor="b"/>
                </a:tc>
              </a:tr>
              <a:tr h="746070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effectLst/>
                        <a:latin typeface="PT Astra Serif"/>
                      </a:endParaRPr>
                    </a:p>
                  </a:txBody>
                  <a:tcPr marL="3662" marR="3662" marT="3662" marB="0" anchor="b"/>
                </a:tc>
                <a:tc gridSpan="6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+mj-lt"/>
                        </a:rPr>
                        <a:t>Другие общегосударственные вопросы</a:t>
                      </a:r>
                      <a:endParaRPr lang="ru-RU" sz="1000" b="0" i="0" u="none" strike="noStrike" dirty="0">
                        <a:effectLst/>
                        <a:latin typeface="+mj-lt"/>
                      </a:endParaRPr>
                    </a:p>
                  </a:txBody>
                  <a:tcPr marL="3662" marR="3662" marT="3662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smtClean="0">
                          <a:effectLst/>
                          <a:latin typeface="+mj-lt"/>
                        </a:rPr>
                        <a:t>01</a:t>
                      </a:r>
                      <a:endParaRPr lang="ru-RU" sz="1000" b="0" i="0" u="none" strike="noStrike">
                        <a:effectLst/>
                        <a:latin typeface="+mj-lt"/>
                      </a:endParaRPr>
                    </a:p>
                  </a:txBody>
                  <a:tcPr marL="3662" marR="3662" marT="36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smtClean="0">
                          <a:effectLst/>
                          <a:latin typeface="+mj-lt"/>
                        </a:rPr>
                        <a:t>13</a:t>
                      </a:r>
                      <a:endParaRPr lang="ru-RU" sz="1000" b="0" i="0" u="none" strike="noStrike" dirty="0">
                        <a:effectLst/>
                        <a:latin typeface="+mj-lt"/>
                      </a:endParaRPr>
                    </a:p>
                  </a:txBody>
                  <a:tcPr marL="3662" marR="3662" marT="36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22 238,5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21 439,0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799,5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+mj-lt"/>
                        </a:rPr>
                        <a:t>Выплата заработной платы работникам и начислений на </a:t>
                      </a:r>
                      <a:r>
                        <a:rPr lang="ru-RU" sz="900" u="none" strike="noStrike" dirty="0" smtClean="0">
                          <a:effectLst/>
                          <a:latin typeface="+mj-lt"/>
                        </a:rPr>
                        <a:t>выплаты </a:t>
                      </a:r>
                      <a:r>
                        <a:rPr lang="ru-RU" sz="900" u="none" strike="noStrike" dirty="0">
                          <a:effectLst/>
                          <a:latin typeface="+mj-lt"/>
                        </a:rPr>
                        <a:t>по оплате труда произведены в соответствии с </a:t>
                      </a:r>
                      <a:br>
                        <a:rPr lang="ru-RU" sz="900" u="none" strike="noStrike" dirty="0">
                          <a:effectLst/>
                          <a:latin typeface="+mj-lt"/>
                        </a:rPr>
                      </a:br>
                      <a:r>
                        <a:rPr lang="ru-RU" sz="900" u="none" strike="noStrike" dirty="0">
                          <a:effectLst/>
                          <a:latin typeface="+mj-lt"/>
                        </a:rPr>
                        <a:t>начислениями</a:t>
                      </a:r>
                      <a:endParaRPr lang="ru-RU" sz="900" b="0" i="0" u="none" strike="noStrike" dirty="0">
                        <a:effectLst/>
                        <a:latin typeface="+mj-lt"/>
                      </a:endParaRPr>
                    </a:p>
                  </a:txBody>
                  <a:tcPr marL="3662" marR="3662" marT="3662" marB="0" anchor="b"/>
                </a:tc>
              </a:tr>
              <a:tr h="460894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effectLst/>
                        <a:latin typeface="PT Astra Serif"/>
                      </a:endParaRPr>
                    </a:p>
                  </a:txBody>
                  <a:tcPr marL="3662" marR="3662" marT="3662" marB="0" anchor="b"/>
                </a:tc>
                <a:tc gridSpan="6"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effectLst/>
                          <a:latin typeface="+mj-lt"/>
                        </a:rPr>
                        <a:t>НАЦИОНАЛЬНАЯ БЕЗОПАСНОСТЬ И ПРАВООХРАНИТЕЛЬНАЯ ДЕЯТЕЛЬНОСТЬ</a:t>
                      </a:r>
                      <a:endParaRPr lang="ru-RU" sz="1000" b="1" i="0" u="none" strike="noStrike" dirty="0">
                        <a:effectLst/>
                        <a:latin typeface="+mj-lt"/>
                      </a:endParaRPr>
                    </a:p>
                  </a:txBody>
                  <a:tcPr marL="3662" marR="3662" marT="3662" marB="0" anchor="b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  <a:latin typeface="+mj-lt"/>
                        </a:rPr>
                        <a:t>03</a:t>
                      </a:r>
                      <a:endParaRPr lang="ru-RU" sz="1000" b="1" i="0" u="none" strike="noStrike">
                        <a:effectLst/>
                        <a:latin typeface="+mj-lt"/>
                      </a:endParaRPr>
                    </a:p>
                  </a:txBody>
                  <a:tcPr marL="3662" marR="3662" marT="3662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  <a:latin typeface="+mj-lt"/>
                        </a:rPr>
                        <a:t> </a:t>
                      </a:r>
                      <a:endParaRPr lang="ru-RU" sz="1000" b="1" i="0" u="none" strike="noStrike">
                        <a:effectLst/>
                        <a:latin typeface="+mj-lt"/>
                      </a:endParaRPr>
                    </a:p>
                  </a:txBody>
                  <a:tcPr marL="3662" marR="3662" marT="3662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2 087,0</a:t>
                      </a: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2 054,0</a:t>
                      </a: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33,0</a:t>
                      </a: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  <a:latin typeface="+mj-lt"/>
                        </a:rPr>
                        <a:t> </a:t>
                      </a:r>
                      <a:endParaRPr lang="ru-RU" sz="900" b="1" i="0" u="none" strike="noStrike" dirty="0">
                        <a:effectLst/>
                        <a:latin typeface="+mj-lt"/>
                      </a:endParaRPr>
                    </a:p>
                  </a:txBody>
                  <a:tcPr marL="3662" marR="3662" marT="3662" marB="0" anchor="b">
                    <a:solidFill>
                      <a:srgbClr val="00B0F0"/>
                    </a:solidFill>
                  </a:tcPr>
                </a:tc>
              </a:tr>
              <a:tr h="746070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effectLst/>
                        <a:latin typeface="PT Astra Serif"/>
                      </a:endParaRPr>
                    </a:p>
                  </a:txBody>
                  <a:tcPr marL="3662" marR="3662" marT="3662" marB="0" anchor="b"/>
                </a:tc>
                <a:tc gridSpan="6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+mj-lt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  <a:endParaRPr lang="ru-RU" sz="1000" b="0" i="0" u="none" strike="noStrike" dirty="0">
                        <a:effectLst/>
                        <a:latin typeface="+mj-lt"/>
                      </a:endParaRPr>
                    </a:p>
                  </a:txBody>
                  <a:tcPr marL="3662" marR="3662" marT="3662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+mj-lt"/>
                        </a:rPr>
                        <a:t>03</a:t>
                      </a:r>
                      <a:endParaRPr lang="ru-RU" sz="1000" b="0" i="0" u="none" strike="noStrike" dirty="0">
                        <a:effectLst/>
                        <a:latin typeface="+mj-lt"/>
                      </a:endParaRPr>
                    </a:p>
                  </a:txBody>
                  <a:tcPr marL="3662" marR="3662" marT="36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+mj-lt"/>
                        </a:rPr>
                        <a:t>10</a:t>
                      </a:r>
                      <a:endParaRPr lang="ru-RU" sz="1000" b="0" i="0" u="none" strike="noStrike" dirty="0">
                        <a:effectLst/>
                        <a:latin typeface="+mj-lt"/>
                      </a:endParaRPr>
                    </a:p>
                  </a:txBody>
                  <a:tcPr marL="3662" marR="3662" marT="36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2 087,0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2 054,0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33,0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+mj-lt"/>
                        </a:rPr>
                        <a:t>Выплата заработной платы работникам и начислений на </a:t>
                      </a:r>
                      <a:r>
                        <a:rPr lang="ru-RU" sz="900" u="none" strike="noStrike" dirty="0" smtClean="0">
                          <a:effectLst/>
                          <a:latin typeface="+mj-lt"/>
                        </a:rPr>
                        <a:t>выплаты </a:t>
                      </a:r>
                      <a:r>
                        <a:rPr lang="ru-RU" sz="900" u="none" strike="noStrike" dirty="0">
                          <a:effectLst/>
                          <a:latin typeface="+mj-lt"/>
                        </a:rPr>
                        <a:t>по оплате труда произведены в соответствии с </a:t>
                      </a:r>
                      <a:br>
                        <a:rPr lang="ru-RU" sz="900" u="none" strike="noStrike" dirty="0">
                          <a:effectLst/>
                          <a:latin typeface="+mj-lt"/>
                        </a:rPr>
                      </a:br>
                      <a:r>
                        <a:rPr lang="ru-RU" sz="900" u="none" strike="noStrike" dirty="0">
                          <a:effectLst/>
                          <a:latin typeface="+mj-lt"/>
                        </a:rPr>
                        <a:t>начислениями</a:t>
                      </a:r>
                      <a:endParaRPr lang="ru-RU" sz="900" b="0" i="0" u="none" strike="noStrike" dirty="0">
                        <a:effectLst/>
                        <a:latin typeface="+mj-lt"/>
                      </a:endParaRPr>
                    </a:p>
                  </a:txBody>
                  <a:tcPr marL="3662" marR="3662" marT="3662" marB="0" anchor="b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58888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331913" y="0"/>
          <a:ext cx="7812090" cy="68644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36019"/>
                <a:gridCol w="506339"/>
                <a:gridCol w="434005"/>
                <a:gridCol w="723342"/>
                <a:gridCol w="723342"/>
                <a:gridCol w="506339"/>
                <a:gridCol w="3182704"/>
              </a:tblGrid>
              <a:tr h="6123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</a:rPr>
                        <a:t>Наименование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4006" marR="4006" marT="4006" marB="0" anchor="ctr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Раздел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4006" marR="4006" marT="4006" marB="0" anchor="ctr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Под-раздел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4006" marR="4006" marT="4006" marB="0" anchor="ctr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Уточненный план </a:t>
                      </a:r>
                      <a:r>
                        <a:rPr lang="ru-RU" sz="1000" b="1" u="none" strike="noStrike" dirty="0" smtClean="0">
                          <a:effectLst/>
                        </a:rPr>
                        <a:t>2023 </a:t>
                      </a:r>
                      <a:r>
                        <a:rPr lang="ru-RU" sz="1000" b="1" u="none" strike="noStrike" dirty="0">
                          <a:effectLst/>
                        </a:rPr>
                        <a:t>года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4006" marR="4006" marT="4006" marB="0" anchor="ctr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Исполнение </a:t>
                      </a:r>
                      <a:r>
                        <a:rPr lang="ru-RU" sz="1000" b="1" u="none" strike="noStrike" dirty="0" smtClean="0">
                          <a:effectLst/>
                        </a:rPr>
                        <a:t>2023 </a:t>
                      </a:r>
                      <a:r>
                        <a:rPr lang="ru-RU" sz="1000" b="1" u="none" strike="noStrike" dirty="0">
                          <a:effectLst/>
                        </a:rPr>
                        <a:t>года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4006" marR="4006" marT="4006" marB="0" anchor="ctr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Отклонение(+,-)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4006" marR="4006" marT="4006" marB="0" anchor="ctr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Причины отклонения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4006" marR="4006" marT="4006" marB="0" anchor="ctr">
                    <a:solidFill>
                      <a:srgbClr val="33CCCC"/>
                    </a:solidFill>
                  </a:tcPr>
                </a:tc>
              </a:tr>
              <a:tr h="1560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4006" marR="4006" marT="40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+mj-lt"/>
                        </a:rPr>
                        <a:t>2</a:t>
                      </a:r>
                      <a:endParaRPr lang="ru-RU" sz="1000" b="1" i="0" u="none" strike="noStrike">
                        <a:effectLst/>
                        <a:latin typeface="+mj-lt"/>
                      </a:endParaRPr>
                    </a:p>
                  </a:txBody>
                  <a:tcPr marL="4006" marR="4006" marT="40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+mj-lt"/>
                        </a:rPr>
                        <a:t>3</a:t>
                      </a:r>
                      <a:endParaRPr lang="ru-RU" sz="1000" b="1" i="0" u="none" strike="noStrike">
                        <a:effectLst/>
                        <a:latin typeface="+mj-lt"/>
                      </a:endParaRPr>
                    </a:p>
                  </a:txBody>
                  <a:tcPr marL="4006" marR="4006" marT="40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+mj-lt"/>
                        </a:rPr>
                        <a:t>4</a:t>
                      </a:r>
                      <a:endParaRPr lang="ru-RU" sz="1000" b="1" i="0" u="none" strike="noStrike">
                        <a:effectLst/>
                        <a:latin typeface="+mj-lt"/>
                      </a:endParaRPr>
                    </a:p>
                  </a:txBody>
                  <a:tcPr marL="4006" marR="4006" marT="40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+mj-lt"/>
                        </a:rPr>
                        <a:t>4</a:t>
                      </a:r>
                      <a:endParaRPr lang="ru-RU" sz="1000" b="1" i="0" u="none" strike="noStrike">
                        <a:effectLst/>
                        <a:latin typeface="+mj-lt"/>
                      </a:endParaRPr>
                    </a:p>
                  </a:txBody>
                  <a:tcPr marL="4006" marR="4006" marT="40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+mj-lt"/>
                        </a:rPr>
                        <a:t>6</a:t>
                      </a:r>
                      <a:endParaRPr lang="ru-RU" sz="1000" b="1" i="0" u="none" strike="noStrike">
                        <a:effectLst/>
                        <a:latin typeface="+mj-lt"/>
                      </a:endParaRPr>
                    </a:p>
                  </a:txBody>
                  <a:tcPr marL="4006" marR="4006" marT="40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+mj-lt"/>
                        </a:rPr>
                        <a:t>7</a:t>
                      </a:r>
                      <a:endParaRPr lang="ru-RU" sz="1000" b="1" i="0" u="none" strike="noStrike">
                        <a:effectLst/>
                        <a:latin typeface="+mj-lt"/>
                      </a:endParaRPr>
                    </a:p>
                  </a:txBody>
                  <a:tcPr marL="4006" marR="4006" marT="4006" marB="0" anchor="ctr"/>
                </a:tc>
              </a:tr>
              <a:tr h="308159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effectLst/>
                          <a:latin typeface="+mj-lt"/>
                        </a:rPr>
                        <a:t>НАЦИОНАЛЬНАЯ ЭКОНОМИКА</a:t>
                      </a:r>
                      <a:endParaRPr lang="ru-RU" sz="1000" b="1" i="0" u="none" strike="noStrike" dirty="0">
                        <a:effectLst/>
                        <a:latin typeface="+mj-lt"/>
                      </a:endParaRPr>
                    </a:p>
                  </a:txBody>
                  <a:tcPr marL="4006" marR="4006" marT="4006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+mj-lt"/>
                        </a:rPr>
                        <a:t>04</a:t>
                      </a:r>
                      <a:endParaRPr lang="ru-RU" sz="1000" b="1" i="0" u="none" strike="noStrike" dirty="0">
                        <a:effectLst/>
                        <a:latin typeface="+mj-lt"/>
                      </a:endParaRPr>
                    </a:p>
                  </a:txBody>
                  <a:tcPr marL="4006" marR="4006" marT="4006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+mj-lt"/>
                        </a:rPr>
                        <a:t> </a:t>
                      </a:r>
                      <a:endParaRPr lang="ru-RU" sz="1000" b="1" i="0" u="none" strike="noStrike" dirty="0">
                        <a:effectLst/>
                        <a:latin typeface="+mj-lt"/>
                      </a:endParaRPr>
                    </a:p>
                  </a:txBody>
                  <a:tcPr marL="4006" marR="4006" marT="4006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27 633,1</a:t>
                      </a: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22 661,8</a:t>
                      </a: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4 971,3</a:t>
                      </a: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effectLst/>
                          <a:latin typeface="+mj-lt"/>
                        </a:rPr>
                        <a:t> </a:t>
                      </a:r>
                      <a:endParaRPr lang="ru-RU" sz="1000" b="1" i="0" u="none" strike="noStrike" dirty="0">
                        <a:effectLst/>
                        <a:latin typeface="+mj-lt"/>
                      </a:endParaRPr>
                    </a:p>
                  </a:txBody>
                  <a:tcPr marL="4006" marR="4006" marT="4006" marB="0" anchor="b">
                    <a:solidFill>
                      <a:srgbClr val="00B0F0"/>
                    </a:solidFill>
                  </a:tcPr>
                </a:tc>
              </a:tr>
              <a:tr h="43609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+mj-lt"/>
                        </a:rPr>
                        <a:t>Сельское хозяйство и рыболовство</a:t>
                      </a:r>
                      <a:endParaRPr lang="ru-RU" sz="1000" b="0" i="0" u="none" strike="noStrike" dirty="0">
                        <a:effectLst/>
                        <a:latin typeface="+mj-lt"/>
                      </a:endParaRPr>
                    </a:p>
                  </a:txBody>
                  <a:tcPr marL="4006" marR="4006" marT="40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+mj-lt"/>
                        </a:rPr>
                        <a:t>04</a:t>
                      </a:r>
                      <a:endParaRPr lang="ru-RU" sz="1000" b="0" i="0" u="none" strike="noStrike" dirty="0">
                        <a:effectLst/>
                        <a:latin typeface="+mj-lt"/>
                      </a:endParaRPr>
                    </a:p>
                  </a:txBody>
                  <a:tcPr marL="4006" marR="4006" marT="40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+mj-lt"/>
                        </a:rPr>
                        <a:t>05</a:t>
                      </a:r>
                      <a:endParaRPr lang="ru-RU" sz="1000" b="0" i="0" u="none" strike="noStrike" dirty="0">
                        <a:effectLst/>
                        <a:latin typeface="+mj-lt"/>
                      </a:endParaRPr>
                    </a:p>
                  </a:txBody>
                  <a:tcPr marL="4006" marR="4006" marT="40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209,6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185,0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+mj-lt"/>
                        </a:rPr>
                        <a:t>Расходы на проведение мероприятий по отлову </a:t>
                      </a:r>
                      <a:br>
                        <a:rPr lang="ru-RU" sz="900" u="none" strike="noStrike" dirty="0">
                          <a:effectLst/>
                          <a:latin typeface="+mj-lt"/>
                        </a:rPr>
                      </a:br>
                      <a:r>
                        <a:rPr lang="ru-RU" sz="900" u="none" strike="noStrike" dirty="0">
                          <a:effectLst/>
                          <a:latin typeface="+mj-lt"/>
                        </a:rPr>
                        <a:t>безнадзорных животных произведены в соответствии с </a:t>
                      </a:r>
                      <a:br>
                        <a:rPr lang="ru-RU" sz="900" u="none" strike="noStrike" dirty="0">
                          <a:effectLst/>
                          <a:latin typeface="+mj-lt"/>
                        </a:rPr>
                      </a:br>
                      <a:r>
                        <a:rPr lang="ru-RU" sz="900" u="none" strike="noStrike" dirty="0">
                          <a:effectLst/>
                          <a:latin typeface="+mj-lt"/>
                        </a:rPr>
                        <a:t>заключенными договорами</a:t>
                      </a:r>
                      <a:endParaRPr lang="ru-RU" sz="900" b="0" i="0" u="none" strike="noStrike" dirty="0">
                        <a:effectLst/>
                        <a:latin typeface="+mj-lt"/>
                      </a:endParaRPr>
                    </a:p>
                  </a:txBody>
                  <a:tcPr marL="4006" marR="4006" marT="4006" marB="0" anchor="b"/>
                </a:tc>
              </a:tr>
              <a:tr h="308159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+mj-lt"/>
                        </a:rPr>
                        <a:t>Дорожное хозяйство(дорожные фонды)</a:t>
                      </a:r>
                      <a:endParaRPr lang="ru-RU" sz="1000" b="0" i="0" u="none" strike="noStrike">
                        <a:effectLst/>
                        <a:latin typeface="+mj-lt"/>
                      </a:endParaRPr>
                    </a:p>
                  </a:txBody>
                  <a:tcPr marL="4006" marR="4006" marT="40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+mj-lt"/>
                        </a:rPr>
                        <a:t>04</a:t>
                      </a:r>
                      <a:endParaRPr lang="ru-RU" sz="1000" b="0" i="0" u="none" strike="noStrike" dirty="0">
                        <a:effectLst/>
                        <a:latin typeface="+mj-lt"/>
                      </a:endParaRPr>
                    </a:p>
                  </a:txBody>
                  <a:tcPr marL="4006" marR="4006" marT="40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+mj-lt"/>
                        </a:rPr>
                        <a:t>09</a:t>
                      </a:r>
                      <a:endParaRPr lang="ru-RU" sz="1000" b="0" i="0" u="none" strike="noStrike" dirty="0">
                        <a:effectLst/>
                        <a:latin typeface="+mj-lt"/>
                      </a:endParaRPr>
                    </a:p>
                  </a:txBody>
                  <a:tcPr marL="4006" marR="4006" marT="40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25 128,5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20 225,8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4 902,7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+mj-lt"/>
                        </a:rPr>
                        <a:t>Расходы произведены по факту  выполненных работ по ремонту и </a:t>
                      </a:r>
                      <a:r>
                        <a:rPr lang="ru-RU" sz="900" u="none" strike="noStrike" dirty="0" smtClean="0">
                          <a:effectLst/>
                          <a:latin typeface="+mj-lt"/>
                        </a:rPr>
                        <a:t>содержанию автомобильных </a:t>
                      </a:r>
                      <a:r>
                        <a:rPr lang="ru-RU" sz="900" u="none" strike="noStrike" dirty="0">
                          <a:effectLst/>
                          <a:latin typeface="+mj-lt"/>
                        </a:rPr>
                        <a:t>дорог</a:t>
                      </a:r>
                      <a:endParaRPr lang="ru-RU" sz="900" b="0" i="0" u="none" strike="noStrike" dirty="0">
                        <a:effectLst/>
                        <a:latin typeface="+mj-lt"/>
                      </a:endParaRPr>
                    </a:p>
                  </a:txBody>
                  <a:tcPr marL="4006" marR="4006" marT="4006" marB="0" anchor="b"/>
                </a:tc>
              </a:tr>
              <a:tr h="308159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+mj-lt"/>
                        </a:rPr>
                        <a:t>Другие вопросы в области национальной экономики</a:t>
                      </a:r>
                      <a:endParaRPr lang="ru-RU" sz="1000" b="0" i="0" u="none" strike="noStrike" dirty="0">
                        <a:effectLst/>
                        <a:latin typeface="+mj-lt"/>
                      </a:endParaRPr>
                    </a:p>
                  </a:txBody>
                  <a:tcPr marL="4006" marR="4006" marT="40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+mj-lt"/>
                        </a:rPr>
                        <a:t>04</a:t>
                      </a:r>
                      <a:endParaRPr lang="ru-RU" sz="1000" b="0" i="0" u="none" strike="noStrike">
                        <a:effectLst/>
                        <a:latin typeface="+mj-lt"/>
                      </a:endParaRPr>
                    </a:p>
                  </a:txBody>
                  <a:tcPr marL="4006" marR="4006" marT="40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+mj-lt"/>
                        </a:rPr>
                        <a:t>12</a:t>
                      </a:r>
                      <a:endParaRPr lang="ru-RU" sz="1000" b="0" i="0" u="none" strike="noStrike" dirty="0">
                        <a:effectLst/>
                        <a:latin typeface="+mj-lt"/>
                      </a:endParaRPr>
                    </a:p>
                  </a:txBody>
                  <a:tcPr marL="4006" marR="4006" marT="40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2 295,0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2 251,0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44,0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+mj-lt"/>
                        </a:rPr>
                        <a:t>Неисполненные плановые назначения образовались по причине отсутствия </a:t>
                      </a:r>
                      <a:r>
                        <a:rPr lang="ru-RU" sz="900" u="none" strike="noStrike" dirty="0" smtClean="0">
                          <a:effectLst/>
                          <a:latin typeface="+mj-lt"/>
                        </a:rPr>
                        <a:t>потребности</a:t>
                      </a:r>
                      <a:endParaRPr lang="ru-RU" sz="900" b="0" i="0" u="none" strike="noStrike" dirty="0">
                        <a:effectLst/>
                        <a:latin typeface="+mj-lt"/>
                      </a:endParaRPr>
                    </a:p>
                  </a:txBody>
                  <a:tcPr marL="4006" marR="4006" marT="4006" marB="0" anchor="b"/>
                </a:tc>
              </a:tr>
              <a:tr h="46024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effectLst/>
                          <a:latin typeface="+mj-lt"/>
                        </a:rPr>
                        <a:t>ЖИЛИЩНО-КОММУНАЛЬНОЕ ХОЗЯЙСТВО</a:t>
                      </a:r>
                      <a:endParaRPr lang="ru-RU" sz="1000" b="1" i="0" u="none" strike="noStrike" dirty="0">
                        <a:effectLst/>
                        <a:latin typeface="+mj-lt"/>
                      </a:endParaRPr>
                    </a:p>
                  </a:txBody>
                  <a:tcPr marL="4006" marR="4006" marT="4006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+mj-lt"/>
                        </a:rPr>
                        <a:t>05</a:t>
                      </a:r>
                      <a:endParaRPr lang="ru-RU" sz="1000" b="1" i="0" u="none" strike="noStrike" dirty="0">
                        <a:effectLst/>
                        <a:latin typeface="+mj-lt"/>
                      </a:endParaRPr>
                    </a:p>
                  </a:txBody>
                  <a:tcPr marL="4006" marR="4006" marT="4006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+mj-lt"/>
                        </a:rPr>
                        <a:t> </a:t>
                      </a:r>
                      <a:endParaRPr lang="ru-RU" sz="1000" b="1" i="0" u="none" strike="noStrike" dirty="0">
                        <a:effectLst/>
                        <a:latin typeface="+mj-lt"/>
                      </a:endParaRPr>
                    </a:p>
                  </a:txBody>
                  <a:tcPr marL="4006" marR="4006" marT="4006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85,0</a:t>
                      </a: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54,0</a:t>
                      </a: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31,0</a:t>
                      </a: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  <a:latin typeface="+mj-lt"/>
                        </a:rPr>
                        <a:t> </a:t>
                      </a:r>
                      <a:endParaRPr lang="ru-RU" sz="900" b="1" i="0" u="none" strike="noStrike" dirty="0">
                        <a:effectLst/>
                        <a:latin typeface="+mj-lt"/>
                      </a:endParaRPr>
                    </a:p>
                  </a:txBody>
                  <a:tcPr marL="4006" marR="4006" marT="4006" marB="0" anchor="b">
                    <a:solidFill>
                      <a:srgbClr val="00B0F0"/>
                    </a:solidFill>
                  </a:tcPr>
                </a:tc>
              </a:tr>
              <a:tr h="29199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+mj-lt"/>
                        </a:rPr>
                        <a:t>Жилищное хозяйство</a:t>
                      </a:r>
                      <a:endParaRPr lang="ru-RU" sz="1000" b="0" i="0" u="none" strike="noStrike">
                        <a:effectLst/>
                        <a:latin typeface="+mj-lt"/>
                      </a:endParaRPr>
                    </a:p>
                  </a:txBody>
                  <a:tcPr marL="4006" marR="4006" marT="40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+mj-lt"/>
                        </a:rPr>
                        <a:t>05</a:t>
                      </a:r>
                      <a:endParaRPr lang="ru-RU" sz="1000" b="0" i="0" u="none" strike="noStrike">
                        <a:effectLst/>
                        <a:latin typeface="+mj-lt"/>
                      </a:endParaRPr>
                    </a:p>
                  </a:txBody>
                  <a:tcPr marL="4006" marR="4006" marT="40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+mj-lt"/>
                        </a:rPr>
                        <a:t>01</a:t>
                      </a:r>
                      <a:endParaRPr lang="ru-RU" sz="1000" b="0" i="0" u="none" strike="noStrike">
                        <a:effectLst/>
                        <a:latin typeface="+mj-lt"/>
                      </a:endParaRPr>
                    </a:p>
                  </a:txBody>
                  <a:tcPr marL="4006" marR="4006" marT="40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85,0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54,0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31,0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+mj-lt"/>
                        </a:rPr>
                        <a:t>Неисполненные плановые назначения образовались по причине отсутствия </a:t>
                      </a:r>
                      <a:r>
                        <a:rPr lang="ru-RU" sz="900" u="none" strike="noStrike" dirty="0" smtClean="0">
                          <a:effectLst/>
                          <a:latin typeface="+mj-lt"/>
                        </a:rPr>
                        <a:t>потребности</a:t>
                      </a:r>
                      <a:endParaRPr lang="ru-RU" sz="900" b="0" i="0" u="none" strike="noStrike" dirty="0">
                        <a:effectLst/>
                        <a:latin typeface="+mj-lt"/>
                      </a:endParaRPr>
                    </a:p>
                  </a:txBody>
                  <a:tcPr marL="4006" marR="4006" marT="4006" marB="0" anchor="b"/>
                </a:tc>
              </a:tr>
              <a:tr h="16158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effectLst/>
                          <a:latin typeface="+mj-lt"/>
                        </a:rPr>
                        <a:t>ОБРАЗОВАНИЕ</a:t>
                      </a:r>
                      <a:endParaRPr lang="ru-RU" sz="1000" b="1" i="0" u="none" strike="noStrike" dirty="0">
                        <a:effectLst/>
                        <a:latin typeface="+mj-lt"/>
                      </a:endParaRPr>
                    </a:p>
                  </a:txBody>
                  <a:tcPr marL="4006" marR="4006" marT="4006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+mj-lt"/>
                        </a:rPr>
                        <a:t>07</a:t>
                      </a:r>
                      <a:endParaRPr lang="ru-RU" sz="1000" b="1" i="0" u="none" strike="noStrike" dirty="0">
                        <a:effectLst/>
                        <a:latin typeface="+mj-lt"/>
                      </a:endParaRPr>
                    </a:p>
                  </a:txBody>
                  <a:tcPr marL="4006" marR="4006" marT="4006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+mj-lt"/>
                        </a:rPr>
                        <a:t> </a:t>
                      </a:r>
                      <a:endParaRPr lang="ru-RU" sz="1000" b="1" i="0" u="none" strike="noStrike" dirty="0">
                        <a:effectLst/>
                        <a:latin typeface="+mj-lt"/>
                      </a:endParaRPr>
                    </a:p>
                  </a:txBody>
                  <a:tcPr marL="4006" marR="4006" marT="4006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252 733,2</a:t>
                      </a: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246 985,0</a:t>
                      </a: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5 748,2</a:t>
                      </a: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  <a:latin typeface="+mj-lt"/>
                        </a:rPr>
                        <a:t> </a:t>
                      </a:r>
                      <a:endParaRPr lang="ru-RU" sz="900" b="1" i="0" u="none" strike="noStrike" dirty="0">
                        <a:effectLst/>
                        <a:latin typeface="+mj-lt"/>
                      </a:endParaRPr>
                    </a:p>
                  </a:txBody>
                  <a:tcPr marL="4006" marR="4006" marT="4006" marB="0" anchor="b">
                    <a:solidFill>
                      <a:srgbClr val="00B0F0"/>
                    </a:solidFill>
                  </a:tcPr>
                </a:tc>
              </a:tr>
              <a:tr h="86840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+mj-lt"/>
                        </a:rPr>
                        <a:t>Дошкольное образование</a:t>
                      </a:r>
                      <a:endParaRPr lang="ru-RU" sz="1000" b="0" i="0" u="none" strike="noStrike" dirty="0">
                        <a:effectLst/>
                        <a:latin typeface="+mj-lt"/>
                      </a:endParaRPr>
                    </a:p>
                  </a:txBody>
                  <a:tcPr marL="4006" marR="4006" marT="40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+mj-lt"/>
                        </a:rPr>
                        <a:t>07</a:t>
                      </a:r>
                      <a:endParaRPr lang="ru-RU" sz="1000" b="0" i="0" u="none" strike="noStrike">
                        <a:effectLst/>
                        <a:latin typeface="+mj-lt"/>
                      </a:endParaRPr>
                    </a:p>
                  </a:txBody>
                  <a:tcPr marL="4006" marR="4006" marT="40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+mj-lt"/>
                        </a:rPr>
                        <a:t>01</a:t>
                      </a:r>
                      <a:endParaRPr lang="ru-RU" sz="1000" b="0" i="0" u="none" strike="noStrike">
                        <a:effectLst/>
                        <a:latin typeface="+mj-lt"/>
                      </a:endParaRPr>
                    </a:p>
                  </a:txBody>
                  <a:tcPr marL="4006" marR="4006" marT="40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54 837,5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52 573,1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2 264,4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+mj-lt"/>
                        </a:rPr>
                        <a:t>Счета на оплату услуг по предоставлению топливно-энергетических ресурсов не оплачены в связи с недостаточностью </a:t>
                      </a:r>
                      <a:r>
                        <a:rPr lang="ru-RU" sz="900" u="none" strike="noStrike" dirty="0" smtClean="0">
                          <a:effectLst/>
                          <a:latin typeface="+mj-lt"/>
                        </a:rPr>
                        <a:t>денежных </a:t>
                      </a:r>
                      <a:r>
                        <a:rPr lang="ru-RU" sz="900" u="none" strike="noStrike" dirty="0">
                          <a:effectLst/>
                          <a:latin typeface="+mj-lt"/>
                        </a:rPr>
                        <a:t>средств в бюджете района.</a:t>
                      </a:r>
                      <a:br>
                        <a:rPr lang="ru-RU" sz="900" u="none" strike="noStrike" dirty="0">
                          <a:effectLst/>
                          <a:latin typeface="+mj-lt"/>
                        </a:rPr>
                      </a:br>
                      <a:r>
                        <a:rPr lang="ru-RU" sz="900" u="none" strike="noStrike" dirty="0">
                          <a:effectLst/>
                          <a:latin typeface="+mj-lt"/>
                        </a:rPr>
                        <a:t>Оплата начислений на выплаты по оплате труда </a:t>
                      </a:r>
                      <a:br>
                        <a:rPr lang="ru-RU" sz="900" u="none" strike="noStrike" dirty="0">
                          <a:effectLst/>
                          <a:latin typeface="+mj-lt"/>
                        </a:rPr>
                      </a:br>
                      <a:r>
                        <a:rPr lang="ru-RU" sz="900" u="none" strike="noStrike" dirty="0">
                          <a:effectLst/>
                          <a:latin typeface="+mj-lt"/>
                        </a:rPr>
                        <a:t>произведена не в полном объеме в связи с </a:t>
                      </a:r>
                      <a:br>
                        <a:rPr lang="ru-RU" sz="900" u="none" strike="noStrike" dirty="0">
                          <a:effectLst/>
                          <a:latin typeface="+mj-lt"/>
                        </a:rPr>
                      </a:br>
                      <a:r>
                        <a:rPr lang="ru-RU" sz="900" u="none" strike="noStrike" dirty="0">
                          <a:effectLst/>
                          <a:latin typeface="+mj-lt"/>
                        </a:rPr>
                        <a:t>недостаточностью денежных средств в бюджете района</a:t>
                      </a:r>
                      <a:endParaRPr lang="ru-RU" sz="900" b="0" i="0" u="none" strike="noStrike" dirty="0">
                        <a:effectLst/>
                        <a:latin typeface="+mj-lt"/>
                      </a:endParaRPr>
                    </a:p>
                  </a:txBody>
                  <a:tcPr marL="4006" marR="4006" marT="4006" marB="0" anchor="b"/>
                </a:tc>
              </a:tr>
              <a:tr h="43609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+mj-lt"/>
                        </a:rPr>
                        <a:t>Общее образование</a:t>
                      </a:r>
                      <a:endParaRPr lang="ru-RU" sz="1000" b="0" i="0" u="none" strike="noStrike" dirty="0">
                        <a:effectLst/>
                        <a:latin typeface="+mj-lt"/>
                      </a:endParaRPr>
                    </a:p>
                  </a:txBody>
                  <a:tcPr marL="4006" marR="4006" marT="40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+mj-lt"/>
                        </a:rPr>
                        <a:t>07</a:t>
                      </a:r>
                      <a:endParaRPr lang="ru-RU" sz="1000" b="0" i="0" u="none" strike="noStrike">
                        <a:effectLst/>
                        <a:latin typeface="+mj-lt"/>
                      </a:endParaRPr>
                    </a:p>
                  </a:txBody>
                  <a:tcPr marL="4006" marR="4006" marT="40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+mj-lt"/>
                        </a:rPr>
                        <a:t>02</a:t>
                      </a:r>
                      <a:endParaRPr lang="ru-RU" sz="1000" b="0" i="0" u="none" strike="noStrike">
                        <a:effectLst/>
                        <a:latin typeface="+mj-lt"/>
                      </a:endParaRPr>
                    </a:p>
                  </a:txBody>
                  <a:tcPr marL="4006" marR="4006" marT="40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173 172,8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172 675,2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497,6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+mj-lt"/>
                        </a:rPr>
                        <a:t>Счета на оплату услуг по предоставлению топливно-энергетических ресурсов не оплачены в связи с недостаточностью </a:t>
                      </a:r>
                      <a:r>
                        <a:rPr lang="ru-RU" sz="900" u="none" strike="noStrike" dirty="0" smtClean="0">
                          <a:effectLst/>
                          <a:latin typeface="+mj-lt"/>
                        </a:rPr>
                        <a:t>денежных </a:t>
                      </a:r>
                      <a:r>
                        <a:rPr lang="ru-RU" sz="900" u="none" strike="noStrike" dirty="0">
                          <a:effectLst/>
                          <a:latin typeface="+mj-lt"/>
                        </a:rPr>
                        <a:t>средств в бюджете района</a:t>
                      </a:r>
                      <a:r>
                        <a:rPr lang="ru-RU" sz="900" u="none" strike="noStrike" dirty="0" smtClean="0">
                          <a:effectLst/>
                          <a:latin typeface="+mj-lt"/>
                        </a:rPr>
                        <a:t>.</a:t>
                      </a:r>
                      <a:endParaRPr lang="ru-RU" sz="900" b="0" i="0" u="none" strike="noStrike" dirty="0">
                        <a:effectLst/>
                        <a:latin typeface="+mj-lt"/>
                      </a:endParaRPr>
                    </a:p>
                  </a:txBody>
                  <a:tcPr marL="4006" marR="4006" marT="4006" marB="0" anchor="b"/>
                </a:tc>
              </a:tr>
              <a:tr h="86840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+mj-lt"/>
                        </a:rPr>
                        <a:t>Начальное профессиональное образование</a:t>
                      </a:r>
                      <a:endParaRPr lang="ru-RU" sz="1000" b="0" i="0" u="none" strike="noStrike" dirty="0">
                        <a:effectLst/>
                        <a:latin typeface="+mj-lt"/>
                      </a:endParaRPr>
                    </a:p>
                  </a:txBody>
                  <a:tcPr marL="4006" marR="4006" marT="40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+mj-lt"/>
                        </a:rPr>
                        <a:t>07</a:t>
                      </a:r>
                      <a:endParaRPr lang="ru-RU" sz="1000" b="0" i="0" u="none" strike="noStrike" dirty="0">
                        <a:effectLst/>
                        <a:latin typeface="+mj-lt"/>
                      </a:endParaRPr>
                    </a:p>
                  </a:txBody>
                  <a:tcPr marL="4006" marR="4006" marT="40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+mj-lt"/>
                        </a:rPr>
                        <a:t>03</a:t>
                      </a:r>
                      <a:endParaRPr lang="ru-RU" sz="1000" b="0" i="0" u="none" strike="noStrike">
                        <a:effectLst/>
                        <a:latin typeface="+mj-lt"/>
                      </a:endParaRPr>
                    </a:p>
                  </a:txBody>
                  <a:tcPr marL="4006" marR="4006" marT="40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10 577,3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9 452,1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1 125,2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+mj-lt"/>
                        </a:rPr>
                        <a:t>Счета на оплату услуг по предоставлению топливно-энергетических ресурсов не оплачены в связи с недостаточностью </a:t>
                      </a:r>
                      <a:r>
                        <a:rPr lang="ru-RU" sz="900" u="none" strike="noStrike" dirty="0" smtClean="0">
                          <a:effectLst/>
                          <a:latin typeface="+mj-lt"/>
                        </a:rPr>
                        <a:t>денежных </a:t>
                      </a:r>
                      <a:r>
                        <a:rPr lang="ru-RU" sz="900" u="none" strike="noStrike" dirty="0">
                          <a:effectLst/>
                          <a:latin typeface="+mj-lt"/>
                        </a:rPr>
                        <a:t>средств в бюджете района.</a:t>
                      </a:r>
                      <a:br>
                        <a:rPr lang="ru-RU" sz="900" u="none" strike="noStrike" dirty="0">
                          <a:effectLst/>
                          <a:latin typeface="+mj-lt"/>
                        </a:rPr>
                      </a:br>
                      <a:r>
                        <a:rPr lang="ru-RU" sz="900" u="none" strike="noStrike" dirty="0">
                          <a:effectLst/>
                          <a:latin typeface="+mj-lt"/>
                        </a:rPr>
                        <a:t>Оплата начислений на выплаты по оплате труда </a:t>
                      </a:r>
                      <a:br>
                        <a:rPr lang="ru-RU" sz="900" u="none" strike="noStrike" dirty="0">
                          <a:effectLst/>
                          <a:latin typeface="+mj-lt"/>
                        </a:rPr>
                      </a:br>
                      <a:r>
                        <a:rPr lang="ru-RU" sz="900" u="none" strike="noStrike" dirty="0">
                          <a:effectLst/>
                          <a:latin typeface="+mj-lt"/>
                        </a:rPr>
                        <a:t>произведена не в полном объеме в связи с </a:t>
                      </a:r>
                      <a:br>
                        <a:rPr lang="ru-RU" sz="900" u="none" strike="noStrike" dirty="0">
                          <a:effectLst/>
                          <a:latin typeface="+mj-lt"/>
                        </a:rPr>
                      </a:br>
                      <a:r>
                        <a:rPr lang="ru-RU" sz="900" u="none" strike="noStrike" dirty="0">
                          <a:effectLst/>
                          <a:latin typeface="+mj-lt"/>
                        </a:rPr>
                        <a:t>недостаточностью денежных средств в бюджете района</a:t>
                      </a:r>
                      <a:endParaRPr lang="ru-RU" sz="900" b="0" i="0" u="none" strike="noStrike" dirty="0">
                        <a:effectLst/>
                        <a:latin typeface="+mj-lt"/>
                      </a:endParaRPr>
                    </a:p>
                  </a:txBody>
                  <a:tcPr marL="4006" marR="4006" marT="4006" marB="0" anchor="b"/>
                </a:tc>
              </a:tr>
              <a:tr h="4657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Профессиональная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подготовка,переподготовка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и повышение квалификации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effectLst/>
                          <a:latin typeface="+mj-lt"/>
                        </a:rPr>
                        <a:t>07</a:t>
                      </a:r>
                      <a:endParaRPr lang="ru-RU" sz="1000" b="0" i="0" u="none" strike="noStrike" dirty="0">
                        <a:effectLst/>
                        <a:latin typeface="+mj-lt"/>
                      </a:endParaRPr>
                    </a:p>
                  </a:txBody>
                  <a:tcPr marL="4006" marR="4006" marT="40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effectLst/>
                          <a:latin typeface="+mj-lt"/>
                        </a:rPr>
                        <a:t>05</a:t>
                      </a:r>
                      <a:endParaRPr lang="ru-RU" sz="1000" b="0" i="0" u="none" strike="noStrike" dirty="0">
                        <a:effectLst/>
                        <a:latin typeface="+mj-lt"/>
                      </a:endParaRPr>
                    </a:p>
                  </a:txBody>
                  <a:tcPr marL="4006" marR="4006" marT="40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29,5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effectLst/>
                        <a:latin typeface="+mj-lt"/>
                      </a:endParaRPr>
                    </a:p>
                  </a:txBody>
                  <a:tcPr marL="4006" marR="4006" marT="4006" marB="0" anchor="b"/>
                </a:tc>
              </a:tr>
              <a:tr h="308159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+mj-lt"/>
                        </a:rPr>
                        <a:t>Молодежная политика и оздоровление детей</a:t>
                      </a:r>
                      <a:endParaRPr lang="ru-RU" sz="1000" b="0" i="0" u="none" strike="noStrike">
                        <a:effectLst/>
                        <a:latin typeface="+mj-lt"/>
                      </a:endParaRPr>
                    </a:p>
                  </a:txBody>
                  <a:tcPr marL="4006" marR="4006" marT="40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+mj-lt"/>
                        </a:rPr>
                        <a:t>07</a:t>
                      </a:r>
                      <a:endParaRPr lang="ru-RU" sz="1000" b="0" i="0" u="none" strike="noStrike">
                        <a:effectLst/>
                        <a:latin typeface="+mj-lt"/>
                      </a:endParaRPr>
                    </a:p>
                  </a:txBody>
                  <a:tcPr marL="4006" marR="4006" marT="40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+mj-lt"/>
                        </a:rPr>
                        <a:t>07</a:t>
                      </a:r>
                      <a:endParaRPr lang="ru-RU" sz="1000" b="0" i="0" u="none" strike="noStrike">
                        <a:effectLst/>
                        <a:latin typeface="+mj-lt"/>
                      </a:endParaRPr>
                    </a:p>
                  </a:txBody>
                  <a:tcPr marL="4006" marR="4006" marT="40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707,3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574,5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132,8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+mj-lt"/>
                        </a:rPr>
                        <a:t>Расходы произведены в</a:t>
                      </a:r>
                      <a:br>
                        <a:rPr lang="ru-RU" sz="900" u="none" strike="noStrike" dirty="0">
                          <a:effectLst/>
                          <a:latin typeface="+mj-lt"/>
                        </a:rPr>
                      </a:br>
                      <a:r>
                        <a:rPr lang="ru-RU" sz="900" u="none" strike="noStrike" dirty="0">
                          <a:effectLst/>
                          <a:latin typeface="+mj-lt"/>
                        </a:rPr>
                        <a:t>соответствии с начислениями</a:t>
                      </a:r>
                      <a:endParaRPr lang="ru-RU" sz="900" b="0" i="0" u="none" strike="noStrike" dirty="0">
                        <a:effectLst/>
                        <a:latin typeface="+mj-lt"/>
                      </a:endParaRPr>
                    </a:p>
                  </a:txBody>
                  <a:tcPr marL="4006" marR="4006" marT="4006" marB="0" anchor="b"/>
                </a:tc>
              </a:tr>
              <a:tr h="86840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+mj-lt"/>
                        </a:rPr>
                        <a:t>Другие вопросы в области образования</a:t>
                      </a:r>
                      <a:endParaRPr lang="ru-RU" sz="1000" b="0" i="0" u="none" strike="noStrike">
                        <a:effectLst/>
                        <a:latin typeface="+mj-lt"/>
                      </a:endParaRPr>
                    </a:p>
                  </a:txBody>
                  <a:tcPr marL="4006" marR="4006" marT="40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+mj-lt"/>
                        </a:rPr>
                        <a:t>07</a:t>
                      </a:r>
                      <a:endParaRPr lang="ru-RU" sz="1000" b="0" i="0" u="none" strike="noStrike">
                        <a:effectLst/>
                        <a:latin typeface="+mj-lt"/>
                      </a:endParaRPr>
                    </a:p>
                  </a:txBody>
                  <a:tcPr marL="4006" marR="4006" marT="40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+mj-lt"/>
                        </a:rPr>
                        <a:t>09</a:t>
                      </a:r>
                      <a:endParaRPr lang="ru-RU" sz="1000" b="0" i="0" u="none" strike="noStrike">
                        <a:effectLst/>
                        <a:latin typeface="+mj-lt"/>
                      </a:endParaRPr>
                    </a:p>
                  </a:txBody>
                  <a:tcPr marL="4006" marR="4006" marT="40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13 408,8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11 686,1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1 722,7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+mj-lt"/>
                        </a:rPr>
                        <a:t>Счета на оплату услуг по предоставлению топливно-энергетических ресурсов не оплачены в связи с недостаточностью </a:t>
                      </a:r>
                      <a:r>
                        <a:rPr lang="ru-RU" sz="900" u="none" strike="noStrike" dirty="0" smtClean="0">
                          <a:effectLst/>
                          <a:latin typeface="+mj-lt"/>
                        </a:rPr>
                        <a:t>денежных </a:t>
                      </a:r>
                      <a:r>
                        <a:rPr lang="ru-RU" sz="900" u="none" strike="noStrike" dirty="0">
                          <a:effectLst/>
                          <a:latin typeface="+mj-lt"/>
                        </a:rPr>
                        <a:t>средств в бюджете района.</a:t>
                      </a:r>
                      <a:br>
                        <a:rPr lang="ru-RU" sz="900" u="none" strike="noStrike" dirty="0">
                          <a:effectLst/>
                          <a:latin typeface="+mj-lt"/>
                        </a:rPr>
                      </a:br>
                      <a:r>
                        <a:rPr lang="ru-RU" sz="900" u="none" strike="noStrike" dirty="0">
                          <a:effectLst/>
                          <a:latin typeface="+mj-lt"/>
                        </a:rPr>
                        <a:t>Оплата начислений на выплаты по оплате труда </a:t>
                      </a:r>
                      <a:br>
                        <a:rPr lang="ru-RU" sz="900" u="none" strike="noStrike" dirty="0">
                          <a:effectLst/>
                          <a:latin typeface="+mj-lt"/>
                        </a:rPr>
                      </a:br>
                      <a:r>
                        <a:rPr lang="ru-RU" sz="900" u="none" strike="noStrike" dirty="0">
                          <a:effectLst/>
                          <a:latin typeface="+mj-lt"/>
                        </a:rPr>
                        <a:t>произведена не в полном объеме в связи с </a:t>
                      </a:r>
                      <a:br>
                        <a:rPr lang="ru-RU" sz="900" u="none" strike="noStrike" dirty="0">
                          <a:effectLst/>
                          <a:latin typeface="+mj-lt"/>
                        </a:rPr>
                      </a:br>
                      <a:r>
                        <a:rPr lang="ru-RU" sz="900" u="none" strike="noStrike" dirty="0">
                          <a:effectLst/>
                          <a:latin typeface="+mj-lt"/>
                        </a:rPr>
                        <a:t>недостаточностью денежных средств в бюджете района</a:t>
                      </a:r>
                      <a:endParaRPr lang="ru-RU" sz="900" b="0" i="0" u="none" strike="noStrike" dirty="0">
                        <a:effectLst/>
                        <a:latin typeface="+mj-lt"/>
                      </a:endParaRPr>
                    </a:p>
                  </a:txBody>
                  <a:tcPr marL="4006" marR="4006" marT="4006" marB="0" anchor="b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58888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258888" y="0"/>
          <a:ext cx="7850186" cy="63430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3087"/>
                <a:gridCol w="576106"/>
                <a:gridCol w="432079"/>
                <a:gridCol w="648119"/>
                <a:gridCol w="576106"/>
                <a:gridCol w="648119"/>
                <a:gridCol w="3096570"/>
              </a:tblGrid>
              <a:tr h="1044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Наименование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3004" marR="3004" marT="3004" marB="0" anchor="ctr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Раздел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3004" marR="3004" marT="3004" marB="0" anchor="ctr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Под-раздел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3004" marR="3004" marT="3004" marB="0" anchor="ctr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Уточненный план </a:t>
                      </a:r>
                      <a:r>
                        <a:rPr lang="ru-RU" sz="1000" b="1" u="none" strike="noStrike" dirty="0" smtClean="0">
                          <a:effectLst/>
                        </a:rPr>
                        <a:t>2023</a:t>
                      </a:r>
                      <a:r>
                        <a:rPr lang="ru-RU" sz="1000" b="1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1000" b="1" u="none" strike="noStrike" dirty="0" smtClean="0">
                          <a:effectLst/>
                        </a:rPr>
                        <a:t> </a:t>
                      </a:r>
                      <a:r>
                        <a:rPr lang="ru-RU" sz="1000" b="1" u="none" strike="noStrike" dirty="0">
                          <a:effectLst/>
                        </a:rPr>
                        <a:t>года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3004" marR="3004" marT="3004" marB="0" anchor="ctr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Исполнение </a:t>
                      </a:r>
                      <a:r>
                        <a:rPr lang="ru-RU" sz="1000" b="1" u="none" strike="noStrike" dirty="0" smtClean="0">
                          <a:effectLst/>
                        </a:rPr>
                        <a:t>2023 </a:t>
                      </a:r>
                      <a:r>
                        <a:rPr lang="ru-RU" sz="1000" b="1" u="none" strike="noStrike" dirty="0">
                          <a:effectLst/>
                        </a:rPr>
                        <a:t>года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3004" marR="3004" marT="3004" marB="0" anchor="ctr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Отклонение(+,-)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3004" marR="3004" marT="3004" marB="0" anchor="ctr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Причины отклонения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3004" marR="3004" marT="3004" marB="0" anchor="ctr">
                    <a:solidFill>
                      <a:srgbClr val="33CCCC"/>
                    </a:solidFill>
                  </a:tcPr>
                </a:tc>
              </a:tr>
              <a:tr h="2151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</a:rPr>
                        <a:t>1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3004" marR="3004" marT="30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effectLst/>
                        <a:latin typeface="PT Astra Serif"/>
                      </a:endParaRPr>
                    </a:p>
                  </a:txBody>
                  <a:tcPr marL="3004" marR="3004" marT="30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</a:t>
                      </a:r>
                      <a:endParaRPr lang="ru-RU" sz="1000" b="1" i="0" u="none" strike="noStrike">
                        <a:effectLst/>
                        <a:latin typeface="PT Astra Serif"/>
                      </a:endParaRPr>
                    </a:p>
                  </a:txBody>
                  <a:tcPr marL="3004" marR="3004" marT="30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</a:t>
                      </a:r>
                      <a:endParaRPr lang="ru-RU" sz="1000" b="1" i="0" u="none" strike="noStrike">
                        <a:effectLst/>
                        <a:latin typeface="PT Astra Serif"/>
                      </a:endParaRPr>
                    </a:p>
                  </a:txBody>
                  <a:tcPr marL="3004" marR="3004" marT="30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</a:t>
                      </a:r>
                      <a:endParaRPr lang="ru-RU" sz="1000" b="1" i="0" u="none" strike="noStrike">
                        <a:effectLst/>
                        <a:latin typeface="PT Astra Serif"/>
                      </a:endParaRPr>
                    </a:p>
                  </a:txBody>
                  <a:tcPr marL="3004" marR="3004" marT="30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</a:t>
                      </a:r>
                      <a:endParaRPr lang="ru-RU" sz="1000" b="1" i="0" u="none" strike="noStrike">
                        <a:effectLst/>
                        <a:latin typeface="PT Astra Serif"/>
                      </a:endParaRPr>
                    </a:p>
                  </a:txBody>
                  <a:tcPr marL="3004" marR="3004" marT="30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7</a:t>
                      </a:r>
                      <a:endParaRPr lang="ru-RU" sz="1000" b="1" i="0" u="none" strike="noStrike">
                        <a:effectLst/>
                        <a:latin typeface="PT Astra Serif"/>
                      </a:endParaRPr>
                    </a:p>
                  </a:txBody>
                  <a:tcPr marL="3004" marR="3004" marT="3004" marB="0" anchor="ctr"/>
                </a:tc>
              </a:tr>
              <a:tr h="39721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effectLst/>
                        </a:rPr>
                        <a:t>КУЛЬТУРА И КИНЕМАТОГРАФИЯ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3004" marR="3004" marT="3004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08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3004" marR="3004" marT="3004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3004" marR="3004" marT="3004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55 083,4</a:t>
                      </a: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48 480,9</a:t>
                      </a: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6 602,5</a:t>
                      </a: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3004" marR="3004" marT="3004" marB="0" anchor="b">
                    <a:solidFill>
                      <a:srgbClr val="00B0F0"/>
                    </a:solidFill>
                  </a:tcPr>
                </a:tc>
              </a:tr>
              <a:tr h="169998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Культура</a:t>
                      </a:r>
                      <a:endParaRPr lang="ru-RU" sz="1000" b="0" i="0" u="none" strike="noStrike" dirty="0">
                        <a:effectLst/>
                        <a:latin typeface="PT Astra Serif"/>
                      </a:endParaRPr>
                    </a:p>
                  </a:txBody>
                  <a:tcPr marL="3004" marR="3004" marT="30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08</a:t>
                      </a:r>
                      <a:endParaRPr lang="ru-RU" sz="1000" b="0" i="0" u="none" strike="noStrike" dirty="0">
                        <a:effectLst/>
                        <a:latin typeface="PT Astra Serif"/>
                      </a:endParaRPr>
                    </a:p>
                  </a:txBody>
                  <a:tcPr marL="3004" marR="3004" marT="30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01</a:t>
                      </a:r>
                      <a:endParaRPr lang="ru-RU" sz="1000" b="0" i="0" u="none" strike="noStrike" dirty="0">
                        <a:effectLst/>
                        <a:latin typeface="PT Astra Serif"/>
                      </a:endParaRPr>
                    </a:p>
                  </a:txBody>
                  <a:tcPr marL="3004" marR="3004" marT="30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54 448,0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47 893,1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6 554,9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Счета на оплату услуг по предоставлению топливно-энергетических ресурсов не оплачены в связи с недостаточностью </a:t>
                      </a:r>
                      <a:r>
                        <a:rPr lang="ru-RU" sz="1000" u="none" strike="noStrike" dirty="0" smtClean="0">
                          <a:effectLst/>
                        </a:rPr>
                        <a:t>денежных </a:t>
                      </a:r>
                      <a:r>
                        <a:rPr lang="ru-RU" sz="1000" u="none" strike="noStrike" dirty="0">
                          <a:effectLst/>
                        </a:rPr>
                        <a:t>средств в бюджете </a:t>
                      </a:r>
                      <a:r>
                        <a:rPr lang="ru-RU" sz="1000" u="none" strike="noStrike" dirty="0" smtClean="0">
                          <a:effectLst/>
                        </a:rPr>
                        <a:t>района. Оплата </a:t>
                      </a:r>
                      <a:r>
                        <a:rPr lang="ru-RU" sz="1000" u="none" strike="noStrike" dirty="0">
                          <a:effectLst/>
                        </a:rPr>
                        <a:t>начислений на выплаты по оплате труда </a:t>
                      </a:r>
                      <a:r>
                        <a:rPr lang="ru-RU" sz="1000" u="none" strike="noStrike" dirty="0" smtClean="0">
                          <a:effectLst/>
                        </a:rPr>
                        <a:t>произведена </a:t>
                      </a:r>
                      <a:r>
                        <a:rPr lang="ru-RU" sz="1000" u="none" strike="noStrike" dirty="0">
                          <a:effectLst/>
                        </a:rPr>
                        <a:t>не в полном объеме в связи с </a:t>
                      </a:r>
                      <a:r>
                        <a:rPr lang="ru-RU" sz="1000" u="none" strike="noStrike" dirty="0" smtClean="0">
                          <a:effectLst/>
                        </a:rPr>
                        <a:t>недостаточностью </a:t>
                      </a:r>
                      <a:r>
                        <a:rPr lang="ru-RU" sz="1000" u="none" strike="noStrike" dirty="0">
                          <a:effectLst/>
                        </a:rPr>
                        <a:t>денежных средств в бюджете района. Расходы на повышение оплаты труда педагогическим </a:t>
                      </a:r>
                      <a:r>
                        <a:rPr lang="ru-RU" sz="1000" u="none" strike="noStrike" dirty="0" smtClean="0">
                          <a:effectLst/>
                        </a:rPr>
                        <a:t>работникам </a:t>
                      </a:r>
                      <a:r>
                        <a:rPr lang="ru-RU" sz="1000" u="none" strike="noStrike" dirty="0">
                          <a:effectLst/>
                        </a:rPr>
                        <a:t>образовательных учреждений </a:t>
                      </a:r>
                      <a:r>
                        <a:rPr lang="ru-RU" sz="1000" u="none" strike="noStrike" dirty="0" smtClean="0">
                          <a:effectLst/>
                        </a:rPr>
                        <a:t>дополнительного </a:t>
                      </a:r>
                      <a:r>
                        <a:rPr lang="ru-RU" sz="1000" u="none" strike="noStrike" dirty="0">
                          <a:effectLst/>
                        </a:rPr>
                        <a:t>образования детей в целях реализации </a:t>
                      </a:r>
                      <a:r>
                        <a:rPr lang="ru-RU" sz="1000" u="none" strike="noStrike" dirty="0" smtClean="0">
                          <a:effectLst/>
                        </a:rPr>
                        <a:t>Указа </a:t>
                      </a:r>
                      <a:r>
                        <a:rPr lang="ru-RU" sz="1000" u="none" strike="noStrike" dirty="0">
                          <a:effectLst/>
                        </a:rPr>
                        <a:t>Президента Российской Федерации от 1 июня 2012 </a:t>
                      </a:r>
                      <a:r>
                        <a:rPr lang="ru-RU" sz="1000" u="none" strike="noStrike" dirty="0" smtClean="0">
                          <a:effectLst/>
                        </a:rPr>
                        <a:t>г </a:t>
                      </a:r>
                      <a:r>
                        <a:rPr lang="ru-RU" sz="1000" u="none" strike="noStrike" dirty="0">
                          <a:effectLst/>
                        </a:rPr>
                        <a:t>№ 761 «О </a:t>
                      </a:r>
                      <a:r>
                        <a:rPr lang="ru-RU" sz="1000" u="none" strike="noStrike" dirty="0" smtClean="0">
                          <a:effectLst/>
                        </a:rPr>
                        <a:t>национальной </a:t>
                      </a:r>
                      <a:r>
                        <a:rPr lang="ru-RU" sz="1000" u="none" strike="noStrike" dirty="0">
                          <a:effectLst/>
                        </a:rPr>
                        <a:t>стратегии действий в интересах </a:t>
                      </a:r>
                      <a:r>
                        <a:rPr lang="ru-RU" sz="1000" u="none" strike="noStrike" dirty="0" smtClean="0">
                          <a:effectLst/>
                        </a:rPr>
                        <a:t>детей </a:t>
                      </a:r>
                      <a:r>
                        <a:rPr lang="ru-RU" sz="1000" u="none" strike="noStrike" dirty="0">
                          <a:effectLst/>
                        </a:rPr>
                        <a:t>на 2012-2017 годы» произведены в </a:t>
                      </a:r>
                      <a:r>
                        <a:rPr lang="ru-RU" sz="1000" u="none" strike="noStrike" dirty="0" smtClean="0">
                          <a:effectLst/>
                        </a:rPr>
                        <a:t>соответствии </a:t>
                      </a:r>
                      <a:r>
                        <a:rPr lang="ru-RU" sz="1000" u="none" strike="noStrike" dirty="0">
                          <a:effectLst/>
                        </a:rPr>
                        <a:t>с </a:t>
                      </a:r>
                      <a:r>
                        <a:rPr lang="ru-RU" sz="1000" u="none" strike="noStrike" dirty="0" smtClean="0">
                          <a:effectLst/>
                        </a:rPr>
                        <a:t>начислениям</a:t>
                      </a:r>
                      <a:endParaRPr lang="ru-RU" sz="1000" b="0" i="0" u="none" strike="noStrike" dirty="0">
                        <a:effectLst/>
                        <a:latin typeface="PT Astra Serif"/>
                      </a:endParaRPr>
                    </a:p>
                  </a:txBody>
                  <a:tcPr marL="3004" marR="3004" marT="3004" marB="0" anchor="b"/>
                </a:tc>
              </a:tr>
              <a:tr h="398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Другие вопросы в области культуры, кинематографии</a:t>
                      </a:r>
                      <a:endParaRPr lang="ru-RU" sz="1000" b="0" i="0" u="none" strike="noStrike" dirty="0">
                        <a:effectLst/>
                        <a:latin typeface="PT Astra Serif"/>
                      </a:endParaRPr>
                    </a:p>
                  </a:txBody>
                  <a:tcPr marL="3004" marR="3004" marT="30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08</a:t>
                      </a:r>
                      <a:endParaRPr lang="ru-RU" sz="1000" b="0" i="0" u="none" strike="noStrike">
                        <a:effectLst/>
                        <a:latin typeface="PT Astra Serif"/>
                      </a:endParaRPr>
                    </a:p>
                  </a:txBody>
                  <a:tcPr marL="3004" marR="3004" marT="30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04</a:t>
                      </a:r>
                      <a:endParaRPr lang="ru-RU" sz="1000" b="0" i="0" u="none" strike="noStrike">
                        <a:effectLst/>
                        <a:latin typeface="PT Astra Serif"/>
                      </a:endParaRPr>
                    </a:p>
                  </a:txBody>
                  <a:tcPr marL="3004" marR="3004" marT="30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635,4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587,8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47,6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effectLst/>
                        <a:latin typeface="PT Astra Serif"/>
                      </a:endParaRPr>
                    </a:p>
                  </a:txBody>
                  <a:tcPr marL="3004" marR="3004" marT="3004" marB="0" anchor="b"/>
                </a:tc>
              </a:tr>
              <a:tr h="31606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effectLst/>
                        </a:rPr>
                        <a:t>СОЦИАЛЬНАЯ ПОЛИТИКА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3004" marR="3004" marT="3004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10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3004" marR="3004" marT="3004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3004" marR="3004" marT="3004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3 758,2</a:t>
                      </a: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3 626,1</a:t>
                      </a: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132,1</a:t>
                      </a: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3004" marR="3004" marT="3004" marB="0" anchor="b">
                    <a:solidFill>
                      <a:srgbClr val="00B0F0"/>
                    </a:solidFill>
                  </a:tcPr>
                </a:tc>
              </a:tr>
              <a:tr h="398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Пенсионное обеспечение</a:t>
                      </a:r>
                      <a:endParaRPr lang="ru-RU" sz="1000" b="0" i="0" u="none" strike="noStrike" dirty="0">
                        <a:effectLst/>
                        <a:latin typeface="PT Astra Serif"/>
                      </a:endParaRPr>
                    </a:p>
                  </a:txBody>
                  <a:tcPr marL="3004" marR="3004" marT="30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10</a:t>
                      </a:r>
                      <a:endParaRPr lang="ru-RU" sz="1000" b="0" i="0" u="none" strike="noStrike">
                        <a:effectLst/>
                        <a:latin typeface="PT Astra Serif"/>
                      </a:endParaRPr>
                    </a:p>
                  </a:txBody>
                  <a:tcPr marL="3004" marR="3004" marT="30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01</a:t>
                      </a:r>
                      <a:endParaRPr lang="ru-RU" sz="1000" b="0" i="0" u="none" strike="noStrike">
                        <a:effectLst/>
                        <a:latin typeface="PT Astra Serif"/>
                      </a:endParaRPr>
                    </a:p>
                  </a:txBody>
                  <a:tcPr marL="3004" marR="3004" marT="30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126,4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Расходы произведены </a:t>
                      </a:r>
                      <a:r>
                        <a:rPr lang="ru-RU" sz="1000" u="none" strike="noStrike" dirty="0" smtClean="0">
                          <a:effectLst/>
                        </a:rPr>
                        <a:t>в соответствии </a:t>
                      </a:r>
                      <a:r>
                        <a:rPr lang="ru-RU" sz="1000" u="none" strike="noStrike" dirty="0">
                          <a:effectLst/>
                        </a:rPr>
                        <a:t>с начислениями</a:t>
                      </a:r>
                      <a:endParaRPr lang="ru-RU" sz="1000" b="0" i="0" u="none" strike="noStrike" dirty="0">
                        <a:effectLst/>
                        <a:latin typeface="PT Astra Serif"/>
                      </a:endParaRPr>
                    </a:p>
                  </a:txBody>
                  <a:tcPr marL="3004" marR="3004" marT="3004" marB="0" anchor="b"/>
                </a:tc>
              </a:tr>
              <a:tr h="59644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Социальное обеспечение населения</a:t>
                      </a:r>
                      <a:endParaRPr lang="ru-RU" sz="1000" b="0" i="0" u="none" strike="noStrike">
                        <a:effectLst/>
                        <a:latin typeface="PT Astra Serif"/>
                      </a:endParaRPr>
                    </a:p>
                  </a:txBody>
                  <a:tcPr marL="3004" marR="3004" marT="30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10</a:t>
                      </a:r>
                      <a:endParaRPr lang="ru-RU" sz="1000" b="0" i="0" u="none" strike="noStrike">
                        <a:effectLst/>
                        <a:latin typeface="PT Astra Serif"/>
                      </a:endParaRPr>
                    </a:p>
                  </a:txBody>
                  <a:tcPr marL="3004" marR="3004" marT="30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03</a:t>
                      </a:r>
                      <a:endParaRPr lang="ru-RU" sz="1000" b="0" i="0" u="none" strike="noStrike">
                        <a:effectLst/>
                        <a:latin typeface="PT Astra Serif"/>
                      </a:endParaRPr>
                    </a:p>
                  </a:txBody>
                  <a:tcPr marL="3004" marR="3004" marT="30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2 727,3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2 604,6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122,7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Расходы на предоставление гражданам субсидий на </a:t>
                      </a:r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u="none" strike="noStrike" dirty="0">
                          <a:effectLst/>
                        </a:rPr>
                        <a:t>оплату жилищно-коммунальных услуг произведены в </a:t>
                      </a:r>
                      <a:r>
                        <a:rPr lang="ru-RU" sz="1000" u="none" strike="noStrike" dirty="0" smtClean="0">
                          <a:effectLst/>
                        </a:rPr>
                        <a:t>соответствии </a:t>
                      </a:r>
                      <a:r>
                        <a:rPr lang="ru-RU" sz="1000" u="none" strike="noStrike" dirty="0">
                          <a:effectLst/>
                        </a:rPr>
                        <a:t>с начислениями</a:t>
                      </a:r>
                      <a:endParaRPr lang="ru-RU" sz="1000" b="0" i="0" u="none" strike="noStrike" dirty="0">
                        <a:effectLst/>
                        <a:latin typeface="PT Astra Serif"/>
                      </a:endParaRPr>
                    </a:p>
                  </a:txBody>
                  <a:tcPr marL="3004" marR="3004" marT="3004" marB="0" anchor="b"/>
                </a:tc>
              </a:tr>
              <a:tr h="99147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Охрана семьи и детства</a:t>
                      </a:r>
                      <a:endParaRPr lang="ru-RU" sz="1000" b="0" i="0" u="none" strike="noStrike" dirty="0">
                        <a:effectLst/>
                        <a:latin typeface="PT Astra Serif"/>
                      </a:endParaRPr>
                    </a:p>
                  </a:txBody>
                  <a:tcPr marL="3004" marR="3004" marT="30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10</a:t>
                      </a:r>
                      <a:endParaRPr lang="ru-RU" sz="1000" b="0" i="0" u="none" strike="noStrike">
                        <a:effectLst/>
                        <a:latin typeface="PT Astra Serif"/>
                      </a:endParaRPr>
                    </a:p>
                  </a:txBody>
                  <a:tcPr marL="3004" marR="3004" marT="30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04</a:t>
                      </a:r>
                      <a:endParaRPr lang="ru-RU" sz="1000" b="0" i="0" u="none" strike="noStrike">
                        <a:effectLst/>
                        <a:latin typeface="PT Astra Serif"/>
                      </a:endParaRPr>
                    </a:p>
                  </a:txBody>
                  <a:tcPr marL="3004" marR="3004" marT="30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900,9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895,1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Выплата компенсации родительской платы за присмотр и </a:t>
                      </a:r>
                      <a:r>
                        <a:rPr lang="ru-RU" sz="1000" u="none" strike="noStrike" dirty="0" smtClean="0">
                          <a:effectLst/>
                        </a:rPr>
                        <a:t>уход </a:t>
                      </a:r>
                      <a:r>
                        <a:rPr lang="ru-RU" sz="1000" u="none" strike="noStrike" dirty="0">
                          <a:effectLst/>
                        </a:rPr>
                        <a:t>за детьми в образовательных организациях, </a:t>
                      </a:r>
                      <a:r>
                        <a:rPr lang="ru-RU" sz="1000" u="none" strike="noStrike" dirty="0" smtClean="0">
                          <a:effectLst/>
                        </a:rPr>
                        <a:t>реализующих </a:t>
                      </a:r>
                      <a:r>
                        <a:rPr lang="ru-RU" sz="1000" u="none" strike="noStrike" dirty="0">
                          <a:effectLst/>
                        </a:rPr>
                        <a:t>основную общеобразовательную программу </a:t>
                      </a:r>
                      <a:r>
                        <a:rPr lang="ru-RU" sz="1000" u="none" strike="noStrike" dirty="0" smtClean="0">
                          <a:effectLst/>
                        </a:rPr>
                        <a:t>дошкольного </a:t>
                      </a:r>
                      <a:r>
                        <a:rPr lang="ru-RU" sz="1000" u="none" strike="noStrike" dirty="0">
                          <a:effectLst/>
                        </a:rPr>
                        <a:t>образования произведены в соответствии с </a:t>
                      </a:r>
                      <a:r>
                        <a:rPr lang="ru-RU" sz="1000" u="none" strike="noStrike" dirty="0" smtClean="0">
                          <a:effectLst/>
                        </a:rPr>
                        <a:t>начислениями</a:t>
                      </a:r>
                      <a:endParaRPr lang="ru-RU" sz="1000" b="0" i="0" u="none" strike="noStrike" dirty="0">
                        <a:effectLst/>
                        <a:latin typeface="PT Astra Serif"/>
                      </a:endParaRPr>
                    </a:p>
                  </a:txBody>
                  <a:tcPr marL="3004" marR="3004" marT="3004" marB="0" anchor="b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58888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258888" y="57150"/>
          <a:ext cx="7848600" cy="67675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2999"/>
                <a:gridCol w="38346"/>
                <a:gridCol w="38346"/>
                <a:gridCol w="38346"/>
                <a:gridCol w="38346"/>
                <a:gridCol w="39775"/>
                <a:gridCol w="504039"/>
                <a:gridCol w="432033"/>
                <a:gridCol w="648049"/>
                <a:gridCol w="720054"/>
                <a:gridCol w="936070"/>
                <a:gridCol w="2592197"/>
              </a:tblGrid>
              <a:tr h="676588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Наименование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  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6473" marR="6473" marT="6473" marB="0" anchor="ctr">
                    <a:solidFill>
                      <a:srgbClr val="33CC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6473" marR="6473" marT="6473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6473" marR="6473" marT="6473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6473" marR="6473" marT="6473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6473" marR="6473" marT="6473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6473" marR="6473" marT="64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Раздел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6473" marR="6473" marT="6473" marB="0" anchor="ctr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Под-раздел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6473" marR="6473" marT="6473" marB="0" anchor="ctr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Уточненный план </a:t>
                      </a:r>
                      <a:r>
                        <a:rPr lang="ru-RU" sz="1000" b="1" u="none" strike="noStrike" dirty="0" smtClean="0">
                          <a:effectLst/>
                        </a:rPr>
                        <a:t>2023 года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6473" marR="6473" marT="6473" marB="0" anchor="ctr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Исполнение </a:t>
                      </a:r>
                      <a:r>
                        <a:rPr lang="ru-RU" sz="1000" b="1" u="none" strike="noStrike" dirty="0" smtClean="0">
                          <a:effectLst/>
                        </a:rPr>
                        <a:t>2023 года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6473" marR="6473" marT="6473" marB="0" anchor="ctr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Отклонение(+,-)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6473" marR="6473" marT="6473" marB="0" anchor="ctr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Причины отклонения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6473" marR="6473" marT="6473" marB="0" anchor="ctr">
                    <a:solidFill>
                      <a:srgbClr val="33CCCC"/>
                    </a:solidFill>
                  </a:tcPr>
                </a:tc>
              </a:tr>
              <a:tr h="1721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effectLst/>
                        <a:latin typeface="PT Astra Serif"/>
                      </a:endParaRPr>
                    </a:p>
                  </a:txBody>
                  <a:tcPr marL="6473" marR="6473" marT="64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effectLst/>
                        <a:latin typeface="PT Astra Serif"/>
                      </a:endParaRPr>
                    </a:p>
                  </a:txBody>
                  <a:tcPr marL="6473" marR="6473" marT="64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effectLst/>
                        <a:latin typeface="PT Astra Serif"/>
                      </a:endParaRPr>
                    </a:p>
                  </a:txBody>
                  <a:tcPr marL="6473" marR="6473" marT="64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effectLst/>
                        <a:latin typeface="PT Astra Serif"/>
                      </a:endParaRPr>
                    </a:p>
                  </a:txBody>
                  <a:tcPr marL="6473" marR="6473" marT="64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effectLst/>
                        <a:latin typeface="PT Astra Serif"/>
                      </a:endParaRPr>
                    </a:p>
                  </a:txBody>
                  <a:tcPr marL="6473" marR="6473" marT="64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effectLst/>
                        <a:latin typeface="PT Astra Serif"/>
                      </a:endParaRPr>
                    </a:p>
                  </a:txBody>
                  <a:tcPr marL="6473" marR="6473" marT="64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effectLst/>
                        <a:latin typeface="PT Astra Serif"/>
                      </a:endParaRPr>
                    </a:p>
                  </a:txBody>
                  <a:tcPr marL="6473" marR="6473" marT="64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</a:t>
                      </a:r>
                      <a:endParaRPr lang="ru-RU" sz="1000" b="1" i="0" u="none" strike="noStrike">
                        <a:effectLst/>
                        <a:latin typeface="PT Astra Serif"/>
                      </a:endParaRPr>
                    </a:p>
                  </a:txBody>
                  <a:tcPr marL="6473" marR="6473" marT="64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</a:t>
                      </a:r>
                      <a:endParaRPr lang="ru-RU" sz="1000" b="1" i="0" u="none" strike="noStrike">
                        <a:effectLst/>
                        <a:latin typeface="PT Astra Serif"/>
                      </a:endParaRPr>
                    </a:p>
                  </a:txBody>
                  <a:tcPr marL="6473" marR="6473" marT="64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</a:t>
                      </a:r>
                      <a:endParaRPr lang="ru-RU" sz="1000" b="1" i="0" u="none" strike="noStrike">
                        <a:effectLst/>
                        <a:latin typeface="PT Astra Serif"/>
                      </a:endParaRPr>
                    </a:p>
                  </a:txBody>
                  <a:tcPr marL="6473" marR="6473" marT="64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</a:t>
                      </a:r>
                      <a:endParaRPr lang="ru-RU" sz="1000" b="1" i="0" u="none" strike="noStrike">
                        <a:effectLst/>
                        <a:latin typeface="PT Astra Serif"/>
                      </a:endParaRPr>
                    </a:p>
                  </a:txBody>
                  <a:tcPr marL="6473" marR="6473" marT="64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7</a:t>
                      </a:r>
                      <a:endParaRPr lang="ru-RU" sz="1000" b="1" i="0" u="none" strike="noStrike">
                        <a:effectLst/>
                        <a:latin typeface="PT Astra Serif"/>
                      </a:endParaRPr>
                    </a:p>
                  </a:txBody>
                  <a:tcPr marL="6473" marR="6473" marT="6473" marB="0" anchor="ctr"/>
                </a:tc>
              </a:tr>
              <a:tr h="337265">
                <a:tc gridSpan="6"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effectLst/>
                        </a:rPr>
                        <a:t>ФИЗИЧЕСКАЯ КУЛЬТУРА И СПОРТ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6473" marR="6473" marT="6473" marB="0" anchor="b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11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6473" marR="6473" marT="6473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6473" marR="6473" marT="6473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3 920,0</a:t>
                      </a: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3 185,9</a:t>
                      </a: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734,1</a:t>
                      </a: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6473" marR="6473" marT="6473" marB="0" anchor="b">
                    <a:solidFill>
                      <a:srgbClr val="00B0F0"/>
                    </a:solidFill>
                  </a:tcPr>
                </a:tc>
              </a:tr>
              <a:tr h="616073">
                <a:tc gridSpan="6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Физическая культура </a:t>
                      </a:r>
                      <a:endParaRPr lang="ru-RU" sz="1000" b="0" i="0" u="none" strike="noStrike" dirty="0">
                        <a:effectLst/>
                        <a:latin typeface="PT Astra Serif"/>
                      </a:endParaRPr>
                    </a:p>
                  </a:txBody>
                  <a:tcPr marL="6473" marR="6473" marT="6473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11</a:t>
                      </a:r>
                      <a:endParaRPr lang="ru-RU" sz="1000" b="0" i="0" u="none" strike="noStrike">
                        <a:effectLst/>
                        <a:latin typeface="PT Astra Serif"/>
                      </a:endParaRPr>
                    </a:p>
                  </a:txBody>
                  <a:tcPr marL="6473" marR="6473" marT="647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01</a:t>
                      </a:r>
                      <a:endParaRPr lang="ru-RU" sz="1000" b="0" i="0" u="none" strike="noStrike" dirty="0">
                        <a:effectLst/>
                        <a:latin typeface="PT Astra Serif"/>
                      </a:endParaRPr>
                    </a:p>
                  </a:txBody>
                  <a:tcPr marL="6473" marR="6473" marT="64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2 607,5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2 381,6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225,9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Неисполненные плановые назначения образовались по причине отсутствия потребности. Расходы произведены согласно начислениям</a:t>
                      </a:r>
                      <a:endParaRPr lang="ru-RU" sz="1000" b="0" i="0" u="none" strike="noStrike" dirty="0">
                        <a:effectLst/>
                        <a:latin typeface="PT Astra Serif"/>
                      </a:endParaRPr>
                    </a:p>
                  </a:txBody>
                  <a:tcPr marL="6473" marR="6473" marT="6473" marB="0" anchor="b"/>
                </a:tc>
              </a:tr>
              <a:tr h="616073">
                <a:tc gridSpan="6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Другие вопросы в области физической культуры и спорта</a:t>
                      </a:r>
                      <a:endParaRPr lang="ru-RU" sz="1000" b="0" i="0" u="none" strike="noStrike">
                        <a:effectLst/>
                        <a:latin typeface="PT Astra Serif"/>
                      </a:endParaRPr>
                    </a:p>
                  </a:txBody>
                  <a:tcPr marL="6473" marR="6473" marT="6473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11</a:t>
                      </a:r>
                      <a:endParaRPr lang="ru-RU" sz="1000" b="0" i="0" u="none" strike="noStrike">
                        <a:effectLst/>
                        <a:latin typeface="PT Astra Serif"/>
                      </a:endParaRPr>
                    </a:p>
                  </a:txBody>
                  <a:tcPr marL="6473" marR="6473" marT="647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05</a:t>
                      </a:r>
                      <a:endParaRPr lang="ru-RU" sz="1000" b="0" i="0" u="none" strike="noStrike">
                        <a:effectLst/>
                        <a:latin typeface="PT Astra Serif"/>
                      </a:endParaRPr>
                    </a:p>
                  </a:txBody>
                  <a:tcPr marL="6473" marR="6473" marT="64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1 312,5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804,3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508,2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Неисполненные плановые назначения образовались по причине отсутствия потребности</a:t>
                      </a:r>
                      <a:br>
                        <a:rPr lang="ru-RU" sz="1000" u="none" strike="noStrike">
                          <a:effectLst/>
                        </a:rPr>
                      </a:br>
                      <a:endParaRPr lang="ru-RU" sz="1000" b="0" i="0" u="none" strike="noStrike">
                        <a:effectLst/>
                        <a:latin typeface="PT Astra Serif"/>
                      </a:endParaRPr>
                    </a:p>
                  </a:txBody>
                  <a:tcPr marL="6473" marR="6473" marT="6473" marB="0" anchor="b"/>
                </a:tc>
              </a:tr>
              <a:tr h="337265">
                <a:tc gridSpan="6"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effectLst/>
                        </a:rPr>
                        <a:t>СРЕДСТВА МАССОВОЙ ИНФОРМАЦИИ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6473" marR="6473" marT="6473" marB="0" anchor="b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12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6473" marR="6473" marT="6473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6473" marR="6473" marT="6473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1 239,7</a:t>
                      </a: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1 239,7</a:t>
                      </a: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6473" marR="6473" marT="6473" marB="0" anchor="b">
                    <a:solidFill>
                      <a:srgbClr val="00B0F0"/>
                    </a:solidFill>
                  </a:tcPr>
                </a:tc>
              </a:tr>
              <a:tr h="337265">
                <a:tc gridSpan="6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Периодическая печать и издательства</a:t>
                      </a:r>
                      <a:endParaRPr lang="ru-RU" sz="1000" b="0" i="0" u="none" strike="noStrike">
                        <a:effectLst/>
                        <a:latin typeface="PT Astra Serif"/>
                      </a:endParaRPr>
                    </a:p>
                  </a:txBody>
                  <a:tcPr marL="6473" marR="6473" marT="6473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12</a:t>
                      </a:r>
                      <a:endParaRPr lang="ru-RU" sz="1000" b="0" i="0" u="none" strike="noStrike">
                        <a:effectLst/>
                        <a:latin typeface="PT Astra Serif"/>
                      </a:endParaRPr>
                    </a:p>
                  </a:txBody>
                  <a:tcPr marL="6473" marR="6473" marT="647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02</a:t>
                      </a:r>
                      <a:endParaRPr lang="ru-RU" sz="1000" b="0" i="0" u="none" strike="noStrike">
                        <a:effectLst/>
                        <a:latin typeface="PT Astra Serif"/>
                      </a:endParaRPr>
                    </a:p>
                  </a:txBody>
                  <a:tcPr marL="6473" marR="6473" marT="64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1 239,7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1 239,7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PT Astra Serif"/>
                      </a:endParaRPr>
                    </a:p>
                  </a:txBody>
                  <a:tcPr marL="6473" marR="6473" marT="6473" marB="0" anchor="b"/>
                </a:tc>
              </a:tr>
              <a:tr h="502391">
                <a:tc gridSpan="6"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effectLst/>
                        </a:rPr>
                        <a:t>ОБСЛУЖИВАНИЕ ГОСУДАРСТВЕННОГО (МУНИЦИПАЛЬНОГО) ДОЛГА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6473" marR="6473" marT="6473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13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6473" marR="6473" marT="647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6473" marR="6473" marT="64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6473" marR="6473" marT="6473" marB="0" anchor="b"/>
                </a:tc>
              </a:tr>
              <a:tr h="502391">
                <a:tc gridSpan="6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Обслуживание государственного (муниципального) внутреннего долга</a:t>
                      </a:r>
                      <a:endParaRPr lang="ru-RU" sz="1000" b="0" i="0" u="none" strike="noStrike">
                        <a:effectLst/>
                        <a:latin typeface="PT Astra Serif"/>
                      </a:endParaRPr>
                    </a:p>
                  </a:txBody>
                  <a:tcPr marL="6473" marR="6473" marT="6473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13</a:t>
                      </a:r>
                      <a:endParaRPr lang="ru-RU" sz="1000" b="0" i="0" u="none" strike="noStrike">
                        <a:effectLst/>
                        <a:latin typeface="PT Astra Serif"/>
                      </a:endParaRPr>
                    </a:p>
                  </a:txBody>
                  <a:tcPr marL="6473" marR="6473" marT="647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01</a:t>
                      </a:r>
                      <a:endParaRPr lang="ru-RU" sz="1000" b="0" i="0" u="none" strike="noStrike">
                        <a:effectLst/>
                        <a:latin typeface="PT Astra Serif"/>
                      </a:endParaRPr>
                    </a:p>
                  </a:txBody>
                  <a:tcPr marL="6473" marR="6473" marT="64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PT Astra Serif"/>
                      </a:endParaRPr>
                    </a:p>
                  </a:txBody>
                  <a:tcPr marL="6473" marR="6473" marT="6473" marB="0" anchor="b"/>
                </a:tc>
              </a:tr>
              <a:tr h="1162892">
                <a:tc gridSpan="6"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effectLst/>
                        </a:rPr>
                        <a:t>МЕЖБЮДЖЕТНЫЕ ТРАНСФЕРТЫ БЮДЖЕТАМ СУБЪЕКТОВ РОССИЙСКОЙ ФЕДЕРАЦИИ И МУНИЦИПАЛЬНЫХ ОБРАЗОВАНИЙ ОБЩЕГО ХАРАКТЕРА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6473" marR="6473" marT="6473" marB="0" anchor="b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14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6473" marR="6473" marT="6473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6473" marR="6473" marT="6473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2 162,7</a:t>
                      </a: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2 162,7</a:t>
                      </a: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6473" marR="6473" marT="6473" marB="0" anchor="b">
                    <a:solidFill>
                      <a:srgbClr val="00B0F0"/>
                    </a:solidFill>
                  </a:tcPr>
                </a:tc>
              </a:tr>
              <a:tr h="667517">
                <a:tc gridSpan="6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Дотации на выравнивание бюджетной обеспеченности субъектов Российской Федерации и муниципальных образований</a:t>
                      </a:r>
                      <a:endParaRPr lang="ru-RU" sz="1000" b="0" i="0" u="none" strike="noStrike">
                        <a:effectLst/>
                        <a:latin typeface="PT Astra Serif"/>
                      </a:endParaRPr>
                    </a:p>
                  </a:txBody>
                  <a:tcPr marL="6473" marR="6473" marT="6473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14</a:t>
                      </a:r>
                      <a:endParaRPr lang="ru-RU" sz="1000" b="0" i="0" u="none" strike="noStrike">
                        <a:effectLst/>
                        <a:latin typeface="PT Astra Serif"/>
                      </a:endParaRPr>
                    </a:p>
                  </a:txBody>
                  <a:tcPr marL="6473" marR="6473" marT="647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01</a:t>
                      </a:r>
                      <a:endParaRPr lang="ru-RU" sz="1000" b="0" i="0" u="none" strike="noStrike">
                        <a:effectLst/>
                        <a:latin typeface="PT Astra Serif"/>
                      </a:endParaRPr>
                    </a:p>
                  </a:txBody>
                  <a:tcPr marL="6473" marR="6473" marT="64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645,6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645,6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Неисполненные плановые назначения образовались по причине отсутствия потребности </a:t>
                      </a:r>
                      <a:br>
                        <a:rPr lang="ru-RU" sz="1000" u="none" strike="noStrike">
                          <a:effectLst/>
                        </a:rPr>
                      </a:br>
                      <a:endParaRPr lang="ru-RU" sz="1000" b="0" i="0" u="none" strike="noStrike">
                        <a:effectLst/>
                        <a:latin typeface="PT Astra Serif"/>
                      </a:endParaRPr>
                    </a:p>
                  </a:txBody>
                  <a:tcPr marL="6473" marR="6473" marT="6473" marB="0" anchor="b"/>
                </a:tc>
              </a:tr>
              <a:tr h="667517">
                <a:tc gridSpan="6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Прочие межбюджетные трансферты бюджетам субъектов Российской Федерации и муниципальных образований общего характера</a:t>
                      </a:r>
                      <a:endParaRPr lang="ru-RU" sz="1000" b="0" i="0" u="none" strike="noStrike">
                        <a:effectLst/>
                        <a:latin typeface="PT Astra Serif"/>
                      </a:endParaRPr>
                    </a:p>
                  </a:txBody>
                  <a:tcPr marL="6473" marR="6473" marT="6473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14</a:t>
                      </a:r>
                      <a:endParaRPr lang="ru-RU" sz="1000" b="0" i="0" u="none" strike="noStrike">
                        <a:effectLst/>
                        <a:latin typeface="PT Astra Serif"/>
                      </a:endParaRPr>
                    </a:p>
                  </a:txBody>
                  <a:tcPr marL="6473" marR="6473" marT="647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03</a:t>
                      </a:r>
                      <a:endParaRPr lang="ru-RU" sz="1000" b="0" i="0" u="none" strike="noStrike">
                        <a:effectLst/>
                        <a:latin typeface="PT Astra Serif"/>
                      </a:endParaRPr>
                    </a:p>
                  </a:txBody>
                  <a:tcPr marL="6473" marR="6473" marT="64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1 517,1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1 517,1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PT Astra Serif"/>
                      </a:endParaRPr>
                    </a:p>
                  </a:txBody>
                  <a:tcPr marL="6473" marR="6473" marT="6473" marB="0" anchor="b"/>
                </a:tc>
              </a:tr>
              <a:tr h="172139">
                <a:tc gridSpan="6"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 smtClean="0">
                          <a:effectLst/>
                          <a:latin typeface="PT Astra Serif"/>
                        </a:rPr>
                        <a:t>ВСЕГО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6473" marR="6473" marT="6473" marB="0" anchor="b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FFFFFF"/>
                        </a:solidFill>
                        <a:effectLst/>
                        <a:latin typeface="PT Astra Serif"/>
                      </a:endParaRPr>
                    </a:p>
                  </a:txBody>
                  <a:tcPr marL="6473" marR="6473" marT="6473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FFFFFF"/>
                        </a:solidFill>
                        <a:effectLst/>
                        <a:latin typeface="PT Astra Serif"/>
                      </a:endParaRPr>
                    </a:p>
                  </a:txBody>
                  <a:tcPr marL="6473" marR="6473" marT="6473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416 626,9</a:t>
                      </a: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396 666,7</a:t>
                      </a: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19 960,2</a:t>
                      </a: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effectLst/>
                        <a:latin typeface="PT Astra Serif"/>
                      </a:endParaRPr>
                    </a:p>
                  </a:txBody>
                  <a:tcPr marL="6473" marR="6473" marT="6473" marB="0" anchor="b"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58888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1214438" y="857250"/>
            <a:ext cx="7705725" cy="474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800" b="1" i="1">
                <a:solidFill>
                  <a:srgbClr val="FF0066"/>
                </a:solidFill>
              </a:rPr>
              <a:t>Основную часть расходов бюджета Духовницкого муниципального района составляют</a:t>
            </a:r>
            <a:r>
              <a:rPr lang="ru-RU" altLang="ru-RU" sz="1400" b="1" i="1">
                <a:solidFill>
                  <a:srgbClr val="FF0066"/>
                </a:solidFill>
              </a:rPr>
              <a:t>:</a:t>
            </a:r>
          </a:p>
          <a:p>
            <a:pPr eaLnBrk="1" hangingPunct="1"/>
            <a:endParaRPr lang="ru-RU" altLang="ru-RU" sz="1400" b="1" i="1">
              <a:solidFill>
                <a:srgbClr val="FF0066"/>
              </a:solidFill>
            </a:endParaRPr>
          </a:p>
          <a:p>
            <a:pPr eaLnBrk="1" hangingPunct="1"/>
            <a:endParaRPr lang="ru-RU" altLang="ru-RU" sz="1400" b="1" i="1">
              <a:solidFill>
                <a:srgbClr val="FF0066"/>
              </a:solidFill>
            </a:endParaRPr>
          </a:p>
          <a:p>
            <a:pPr eaLnBrk="1" hangingPunct="1"/>
            <a:endParaRPr lang="ru-RU" altLang="ru-RU" sz="1400" b="1" i="1">
              <a:solidFill>
                <a:srgbClr val="FF0066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sz="1400">
                <a:solidFill>
                  <a:schemeClr val="tx2"/>
                </a:solidFill>
              </a:rPr>
              <a:t>  расходы на образование, которые включают в себя расходы на оплату труда учителей, воспитателей в школах, детских садах, педагогов в учреждениях дополнительного образования, расходы на содержание зданий, ремонт и приобретение оборудования и др.;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sz="1400">
                <a:solidFill>
                  <a:schemeClr val="tx2"/>
                </a:solidFill>
              </a:rPr>
              <a:t>расходы на культуру и кинематографию, которые включают в себя расходы на оплату труда работников учреждения культуры, расходы на содержание здания, проведение культурно-массовых мероприятий и др.;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sz="1400">
                <a:solidFill>
                  <a:schemeClr val="tx2"/>
                </a:solidFill>
              </a:rPr>
              <a:t>расходы на общегосударственные вопросы, которые включают в себя расходы на оплату труда муниципальных служащих, расходы на содержание службы материально-технического обеспечения;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sz="1400">
                <a:solidFill>
                  <a:schemeClr val="tx2"/>
                </a:solidFill>
              </a:rPr>
              <a:t>расходы на национальную экономику, которые включают в себя расходы на сельское хозяйство , топливно-энергетический комплекс , водное хозяйство и содержание  автомобильных дорог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sz="1400">
                <a:solidFill>
                  <a:schemeClr val="tx2"/>
                </a:solidFill>
              </a:rPr>
              <a:t>расходы  на социальную политику включают в себя расходы на выплату гражданам субсидий на оплату жилищно-коммунальных услуг, выплаты компенсации части родительской платы за присмотр и уход за детьми в детских садах;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sz="1400">
                <a:solidFill>
                  <a:schemeClr val="tx2"/>
                </a:solidFill>
              </a:rPr>
              <a:t>расходы на физкультуру и спорт, которые включают в себя расходы на проведение спортивных мероприятий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58888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5541250"/>
              </p:ext>
            </p:extLst>
          </p:nvPr>
        </p:nvGraphicFramePr>
        <p:xfrm>
          <a:off x="250825" y="3860800"/>
          <a:ext cx="4583113" cy="271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204279"/>
              </p:ext>
            </p:extLst>
          </p:nvPr>
        </p:nvGraphicFramePr>
        <p:xfrm>
          <a:off x="4284663" y="476250"/>
          <a:ext cx="4581525" cy="271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58888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8836723"/>
              </p:ext>
            </p:extLst>
          </p:nvPr>
        </p:nvGraphicFramePr>
        <p:xfrm>
          <a:off x="4716463" y="3500438"/>
          <a:ext cx="4014787" cy="2790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8871655"/>
              </p:ext>
            </p:extLst>
          </p:nvPr>
        </p:nvGraphicFramePr>
        <p:xfrm>
          <a:off x="4427538" y="404813"/>
          <a:ext cx="4592637" cy="2698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0809735"/>
              </p:ext>
            </p:extLst>
          </p:nvPr>
        </p:nvGraphicFramePr>
        <p:xfrm>
          <a:off x="179512" y="3212976"/>
          <a:ext cx="4259974" cy="3078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58888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4763471"/>
              </p:ext>
            </p:extLst>
          </p:nvPr>
        </p:nvGraphicFramePr>
        <p:xfrm>
          <a:off x="5435600" y="0"/>
          <a:ext cx="3708400" cy="21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3236376"/>
              </p:ext>
            </p:extLst>
          </p:nvPr>
        </p:nvGraphicFramePr>
        <p:xfrm>
          <a:off x="1979613" y="2060575"/>
          <a:ext cx="5832475" cy="2305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8227830"/>
              </p:ext>
            </p:extLst>
          </p:nvPr>
        </p:nvGraphicFramePr>
        <p:xfrm>
          <a:off x="0" y="4437112"/>
          <a:ext cx="4751178" cy="2448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8" descr="i?id=7ad9c05124de211b9bbde71a2f459260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7050" y="0"/>
            <a:ext cx="2266950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476250"/>
            <a:ext cx="5618162" cy="1371600"/>
          </a:xfrm>
        </p:spPr>
        <p:txBody>
          <a:bodyPr/>
          <a:lstStyle/>
          <a:p>
            <a:pPr algn="ctr" eaLnBrk="1" hangingPunct="1"/>
            <a:r>
              <a:rPr lang="ru-RU" altLang="ru-RU" sz="4000" b="1" i="1" smtClean="0">
                <a:solidFill>
                  <a:srgbClr val="FF0066"/>
                </a:solidFill>
              </a:rPr>
              <a:t>МУНИЦИПАЛЬНЫЙ</a:t>
            </a:r>
            <a:br>
              <a:rPr lang="ru-RU" altLang="ru-RU" sz="4000" b="1" i="1" smtClean="0">
                <a:solidFill>
                  <a:srgbClr val="FF0066"/>
                </a:solidFill>
              </a:rPr>
            </a:br>
            <a:r>
              <a:rPr lang="ru-RU" altLang="ru-RU" sz="4000" b="1" i="1" smtClean="0">
                <a:solidFill>
                  <a:srgbClr val="FF0066"/>
                </a:solidFill>
              </a:rPr>
              <a:t> ДОЛГ</a:t>
            </a:r>
          </a:p>
        </p:txBody>
      </p:sp>
      <p:pic>
        <p:nvPicPr>
          <p:cNvPr id="21508" name="Picture 6" descr="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58888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9286" name="Group 86"/>
          <p:cNvGraphicFramePr>
            <a:graphicFrameLocks noGrp="1"/>
          </p:cNvGraphicFramePr>
          <p:nvPr>
            <p:ph idx="1"/>
          </p:nvPr>
        </p:nvGraphicFramePr>
        <p:xfrm>
          <a:off x="755650" y="1700213"/>
          <a:ext cx="7129462" cy="4699023"/>
        </p:xfrm>
        <a:graphic>
          <a:graphicData uri="http://schemas.openxmlformats.org/drawingml/2006/table">
            <a:tbl>
              <a:tblPr/>
              <a:tblGrid>
                <a:gridCol w="574675"/>
                <a:gridCol w="3098800"/>
                <a:gridCol w="1655762"/>
                <a:gridCol w="1800225"/>
              </a:tblGrid>
              <a:tr h="5025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itchFamily="18" charset="-52"/>
                        <a:cs typeface="Times New Roman" pitchFamily="18" charset="0"/>
                      </a:endParaRPr>
                    </a:p>
                  </a:txBody>
                  <a:tcPr marT="49390" marB="493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itchFamily="18" charset="-52"/>
                        <a:cs typeface="Times New Roman" pitchFamily="18" charset="0"/>
                      </a:endParaRPr>
                    </a:p>
                  </a:txBody>
                  <a:tcPr marT="49390" marB="493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itchFamily="18" charset="-52"/>
                        <a:cs typeface="Times New Roman" pitchFamily="18" charset="0"/>
                      </a:endParaRPr>
                    </a:p>
                  </a:txBody>
                  <a:tcPr marT="49390" marB="493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Тыс. рублей</a:t>
                      </a:r>
                    </a:p>
                  </a:txBody>
                  <a:tcPr marT="49390" marB="493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30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9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№ п/п</a:t>
                      </a:r>
                    </a:p>
                  </a:txBody>
                  <a:tcPr marL="90000" marR="90000" marT="50556" marB="50556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9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itchFamily="18" charset="-52"/>
                        <a:cs typeface="Times New Roman" pitchFamily="18" charset="0"/>
                      </a:endParaRPr>
                    </a:p>
                  </a:txBody>
                  <a:tcPr marL="90000" marR="90000" marT="50556" marB="5055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9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На 1 января 2023 г.</a:t>
                      </a:r>
                    </a:p>
                  </a:txBody>
                  <a:tcPr marL="90000" marR="90000" marT="50556" marB="5055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9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На 1 января 2024 г.</a:t>
                      </a:r>
                    </a:p>
                  </a:txBody>
                  <a:tcPr marL="90000" marR="90000" marT="50556" marB="5055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8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9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0000" marR="90000" marT="50556" marB="50556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9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Бюджетные  кредиты, привлеченные Духовницкого муниципального района от других бюджетов бюджетной системы Российской Федерации (областного бюджета)</a:t>
                      </a:r>
                    </a:p>
                  </a:txBody>
                  <a:tcPr marL="90000" marR="90000" marT="50556" marB="5055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9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4 900,0</a:t>
                      </a:r>
                    </a:p>
                  </a:txBody>
                  <a:tcPr marL="90000" marR="90000" marT="50556" marB="5055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9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4 900,0</a:t>
                      </a:r>
                    </a:p>
                  </a:txBody>
                  <a:tcPr marL="90000" marR="90000" marT="50556" marB="5055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25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9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itchFamily="18" charset="-52"/>
                        <a:cs typeface="Times New Roman" pitchFamily="18" charset="0"/>
                      </a:endParaRPr>
                    </a:p>
                  </a:txBody>
                  <a:tcPr marL="90000" marR="90000" marT="50556" marB="50556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9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Всего:</a:t>
                      </a:r>
                    </a:p>
                  </a:txBody>
                  <a:tcPr marL="90000" marR="90000" marT="50556" marB="5055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9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4 900,0</a:t>
                      </a:r>
                    </a:p>
                  </a:txBody>
                  <a:tcPr marL="90000" marR="90000" marT="50556" marB="5055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9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4 900,0</a:t>
                      </a:r>
                    </a:p>
                  </a:txBody>
                  <a:tcPr marL="90000" marR="90000" marT="50556" marB="5055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ChangeArrowheads="1"/>
          </p:cNvSpPr>
          <p:nvPr/>
        </p:nvSpPr>
        <p:spPr bwMode="auto">
          <a:xfrm>
            <a:off x="1908175" y="133350"/>
            <a:ext cx="6985000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endParaRPr lang="ru-RU" altLang="ru-RU" sz="2400" b="1" i="1">
              <a:solidFill>
                <a:srgbClr val="FF0066"/>
              </a:solidFill>
              <a:latin typeface="PT Astra Serif" pitchFamily="18" charset="-52"/>
            </a:endParaRPr>
          </a:p>
          <a:p>
            <a:pPr algn="ctr" eaLnBrk="1" hangingPunct="1"/>
            <a:r>
              <a:rPr lang="ru-RU" altLang="ru-RU" sz="2400" b="1" i="1">
                <a:solidFill>
                  <a:srgbClr val="FF0066"/>
                </a:solidFill>
                <a:latin typeface="PT Astra Serif" pitchFamily="18" charset="-52"/>
              </a:rPr>
              <a:t>«Бюджет для граждан» – аналитический документ, разрабатываемый в целях предоставления гражданам актуальной информации об </a:t>
            </a:r>
          </a:p>
          <a:p>
            <a:pPr algn="ctr" eaLnBrk="1" hangingPunct="1"/>
            <a:r>
              <a:rPr lang="ru-RU" altLang="ru-RU" sz="2400" b="1" i="1">
                <a:solidFill>
                  <a:srgbClr val="FF0066"/>
                </a:solidFill>
                <a:latin typeface="PT Astra Serif" pitchFamily="18" charset="-52"/>
              </a:rPr>
              <a:t> исполнении бюджета Духовницкого муниципального района, в формате доступном для широкого круга пользователей</a:t>
            </a:r>
            <a:r>
              <a:rPr lang="ru-RU" altLang="ru-RU" sz="3200" b="1" i="1">
                <a:solidFill>
                  <a:srgbClr val="FF0066"/>
                </a:solidFill>
              </a:rPr>
              <a:t>.</a:t>
            </a:r>
          </a:p>
        </p:txBody>
      </p:sp>
      <p:pic>
        <p:nvPicPr>
          <p:cNvPr id="4099" name="Picture 6" descr="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58888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7"/>
          <p:cNvSpPr>
            <a:spLocks noChangeArrowheads="1"/>
          </p:cNvSpPr>
          <p:nvPr/>
        </p:nvSpPr>
        <p:spPr bwMode="auto">
          <a:xfrm>
            <a:off x="323850" y="3644900"/>
            <a:ext cx="384810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ru-RU" altLang="ru-RU" sz="2000" b="1" i="1">
                <a:solidFill>
                  <a:srgbClr val="0101FF"/>
                </a:solidFill>
              </a:rPr>
              <a:t>«БЮДЖЕТ ДЛЯ ГРАЖДАН»</a:t>
            </a:r>
          </a:p>
          <a:p>
            <a:pPr algn="ctr" eaLnBrk="1" hangingPunct="1"/>
            <a:r>
              <a:rPr lang="ru-RU" altLang="ru-RU" sz="2000" b="1" i="1">
                <a:solidFill>
                  <a:srgbClr val="0101FF"/>
                </a:solidFill>
              </a:rPr>
              <a:t> Создан для обеспечения прозрачности и открытости </a:t>
            </a:r>
          </a:p>
          <a:p>
            <a:pPr algn="ctr" eaLnBrk="1" hangingPunct="1"/>
            <a:r>
              <a:rPr lang="ru-RU" altLang="ru-RU" sz="2000" b="1" i="1">
                <a:solidFill>
                  <a:srgbClr val="0101FF"/>
                </a:solidFill>
              </a:rPr>
              <a:t>бюджетного процесса в нашем районе, нацелен на получение</a:t>
            </a:r>
          </a:p>
          <a:p>
            <a:pPr algn="ctr" eaLnBrk="1" hangingPunct="1"/>
            <a:r>
              <a:rPr lang="ru-RU" altLang="ru-RU" sz="2000" b="1" i="1">
                <a:solidFill>
                  <a:srgbClr val="0101FF"/>
                </a:solidFill>
              </a:rPr>
              <a:t> обратной связи от граждан по интересующим их вопросам. </a:t>
            </a:r>
          </a:p>
        </p:txBody>
      </p:sp>
      <p:pic>
        <p:nvPicPr>
          <p:cNvPr id="4101" name="Picture 9" descr="i?id=0f5633a36b11b78ac206d98b145090f9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3789363"/>
            <a:ext cx="447357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250" y="0"/>
            <a:ext cx="7200900" cy="814388"/>
          </a:xfrm>
        </p:spPr>
        <p:txBody>
          <a:bodyPr/>
          <a:lstStyle/>
          <a:p>
            <a:pPr algn="ctr" eaLnBrk="1" hangingPunct="1"/>
            <a:r>
              <a:rPr lang="ru-RU" altLang="ru-RU" sz="1800" b="1" i="1" smtClean="0">
                <a:solidFill>
                  <a:srgbClr val="FF0066"/>
                </a:solidFill>
              </a:rPr>
              <a:t>Сведения о расходах бюджета на реализацию муниципальных программ Духовницкого муниципального района за 2023 год</a:t>
            </a:r>
            <a:br>
              <a:rPr lang="ru-RU" altLang="ru-RU" sz="1800" b="1" i="1" smtClean="0">
                <a:solidFill>
                  <a:srgbClr val="FF0066"/>
                </a:solidFill>
              </a:rPr>
            </a:br>
            <a:r>
              <a:rPr lang="ru-RU" altLang="ru-RU" sz="1800" b="1" i="1" smtClean="0">
                <a:solidFill>
                  <a:srgbClr val="FF0066"/>
                </a:solidFill>
              </a:rPr>
              <a:t>                                                                                                         (тыс.руб)</a:t>
            </a:r>
          </a:p>
        </p:txBody>
      </p:sp>
      <p:pic>
        <p:nvPicPr>
          <p:cNvPr id="22531" name="Picture 4" descr="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58888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91"/>
          <p:cNvSpPr>
            <a:spLocks noChangeArrowheads="1"/>
          </p:cNvSpPr>
          <p:nvPr/>
        </p:nvSpPr>
        <p:spPr bwMode="auto">
          <a:xfrm>
            <a:off x="3930650" y="1044575"/>
            <a:ext cx="5213350" cy="584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ru-RU" sz="1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T Astra Serif" pitchFamily="18" charset="-52"/>
              </a:rPr>
              <a:t>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1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PT Astra Serif" pitchFamily="18" charset="-52"/>
              </a:rPr>
              <a:t>тыс.руб</a:t>
            </a:r>
            <a:r>
              <a:rPr lang="ru-RU" sz="1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T Astra Serif" pitchFamily="18" charset="-52"/>
              </a:rPr>
              <a:t>.</a:t>
            </a:r>
            <a:endParaRPr lang="ru-RU" sz="600" dirty="0"/>
          </a:p>
          <a:p>
            <a:pPr>
              <a:defRPr/>
            </a:pP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ph type="tbl" idx="1"/>
          </p:nvPr>
        </p:nvGraphicFramePr>
        <p:xfrm>
          <a:off x="287338" y="814388"/>
          <a:ext cx="8866187" cy="5953638"/>
        </p:xfrm>
        <a:graphic>
          <a:graphicData uri="http://schemas.openxmlformats.org/drawingml/2006/table">
            <a:tbl>
              <a:tblPr/>
              <a:tblGrid>
                <a:gridCol w="576262"/>
                <a:gridCol w="5554663"/>
                <a:gridCol w="962025"/>
                <a:gridCol w="885825"/>
                <a:gridCol w="887412"/>
              </a:tblGrid>
              <a:tr h="381000">
                <a:tc>
                  <a:txBody>
                    <a:bodyPr/>
                    <a:lstStyle/>
                    <a:p>
                      <a:pPr marL="71438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муниципальной программы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Уточненный план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на 2023 г.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за 2023 г. 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Процент исполнения к 2023 г. %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6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малого и среднего предпринимательства в Духовницком муниципальном районе на 2021-2023 годы» (0100000000)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45,0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8,0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17,8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«Комплексные меры противодействия злоупотреблению наркотиками и их незаконному обороту в  Духовницком муниципальном районе на 2021-2023 гг.» (0200000000)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15,0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46,7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«Профилактика правонарушений и усиление борьбы с преступностью на территории Духовницкого муниципального района в 2021-2023 годы» (0300000000)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85,0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1,2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образования в Духовницком районе»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(0500000000)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231 839,3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228 307,5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98,5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</a:tr>
              <a:tr h="201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культуры Духовницкого муниципального района на 2017-2024  гг.» (0600000000)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64 470,0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57 048,2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88,5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физической культуры, спорта и туризма в Духовницком муниципальном районе на 2021-2023  гг.» (0700000000)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3 789,5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3 145,9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83,0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«Молодежь Духовницкого района 2021-2023  гг.»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(0800000000)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399,5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266,7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66,8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«Профилактика безнадзорности и правонарушений, несовершеннолетних на территории Духовницкого муниципального района  до 2023 года» (1000000000)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10,5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10,5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«Экологическое оздоровление Духовницкого муниципального района Саратовской области на 2023-32025 гг.» (1200000000)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67,0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67,0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«Профилактика терроризма и экстремизма в Духовницком муниципальном  районе на 2021-2023 годы» (1400000000)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185,0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140,0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75,7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«Обеспечение жильем молодых семей на 2016-2023 годы»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(1500000000)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</a:tr>
              <a:tr h="315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 «Повышение безопасности дорожного движения в Духовницком муниципальном районе Саратовской области на 2021-20235гг.» (1600000000)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7 900,0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7 723,4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97,8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«Социальная поддержка инвалидов в Духовницком районе на 2021-2023 гг.»(1900000000)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35,0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28,6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«Энергосбережение и повышение энергетической эффективности Духовницкого муниципального района до 2023 года» (2000000000)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25,0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 Капитальный ремонт, ремонт и содержание автомобильных дорог общего пользования местного значения в границах Духовницкого муниципального района на 2021-2025 гг.» (2400000000)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11 971,2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7 268,3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60,7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71438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ИТОГО: 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320 837,0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304 003,5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94,8</a:t>
                      </a:r>
                    </a:p>
                  </a:txBody>
                  <a:tcPr marL="27974" marR="279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1258888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9727" name="Group 1791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4174121827"/>
              </p:ext>
            </p:extLst>
          </p:nvPr>
        </p:nvGraphicFramePr>
        <p:xfrm>
          <a:off x="309563" y="1147763"/>
          <a:ext cx="8499475" cy="5737856"/>
        </p:xfrm>
        <a:graphic>
          <a:graphicData uri="http://schemas.openxmlformats.org/drawingml/2006/table">
            <a:tbl>
              <a:tblPr/>
              <a:tblGrid>
                <a:gridCol w="576262"/>
                <a:gridCol w="5588000"/>
                <a:gridCol w="871538"/>
                <a:gridCol w="730250"/>
                <a:gridCol w="733425"/>
              </a:tblGrid>
              <a:tr h="44610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№ п/п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itchFamily="18" charset="-52"/>
                        <a:cs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Показатели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itchFamily="18" charset="-52"/>
                        <a:cs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4DF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ед. измерения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itchFamily="18" charset="-52"/>
                        <a:cs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4DF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План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 2024 г.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itchFamily="18" charset="-52"/>
                        <a:cs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4DF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Отчет за 2023г.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itchFamily="18" charset="-52"/>
                        <a:cs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4DFFA"/>
                    </a:solidFill>
                  </a:tcPr>
                </a:tc>
              </a:tr>
              <a:tr h="6763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1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itchFamily="18" charset="-52"/>
                        <a:cs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 (по видам деятельности раздел "Добыча полезных ископаемых", раздел D "Обрабатывающие производства",  раздел E "Производство и распределение электроэнергии, газа и воды" по классификации ОКВЭД)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4DF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тыс. руб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itchFamily="18" charset="-52"/>
                        <a:cs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4DF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6768174,2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4DF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6019346,0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4DFFA"/>
                    </a:solidFill>
                  </a:tcPr>
                </a:tc>
              </a:tr>
              <a:tr h="22861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2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itchFamily="18" charset="-52"/>
                        <a:cs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Объем валовой продукции сельского хозяйства  в действующих ценах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4DF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тыс. руб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itchFamily="18" charset="-52"/>
                        <a:cs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4DF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5206500,0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itchFamily="18" charset="-52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4DF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4929200,0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itchFamily="18" charset="-52"/>
                        <a:cs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4DFFA"/>
                    </a:solidFill>
                  </a:tcPr>
                </a:tc>
              </a:tr>
              <a:tr h="54612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3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itchFamily="18" charset="-52"/>
                        <a:cs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Доходы, уменьшенные на величину расходов в соответствии со статьей 346.5 Налогового кодекса РФ, сельскохозяйственных товаропроизводителей, перешедших на уплату единого сельскохозяйственного налога: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4DF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тыс. </a:t>
                      </a: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руб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itchFamily="18" charset="-52"/>
                        <a:cs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4DF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1145132,0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4DF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1090602,0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4DFFA"/>
                    </a:solidFill>
                  </a:tcPr>
                </a:tc>
              </a:tr>
              <a:tr h="22861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4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itchFamily="18" charset="-52"/>
                        <a:cs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Оборот розничной торговли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тыс. руб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itchFamily="18" charset="-52"/>
                        <a:cs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881920,0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786258,6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1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5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itchFamily="18" charset="-52"/>
                        <a:cs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Оборот общественного питания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тыс. руб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itchFamily="18" charset="-52"/>
                        <a:cs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8610,0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7593,4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1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6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itchFamily="18" charset="-52"/>
                        <a:cs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Численность работающих, всего,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1800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1815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8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7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itchFamily="18" charset="-52"/>
                        <a:cs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Фонд оплаты труда работающих, всего (включая данные по сотрудникам УВД, УГПС, юстиции и приравненным к ним категориям, военнослужащим)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тыс. руб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970394,0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861041,0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itchFamily="18" charset="-52"/>
                        <a:cs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1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8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itchFamily="18" charset="-52"/>
                        <a:cs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Среднемесячная заработная плата, руб.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рублей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44925,6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39533,6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itchFamily="18" charset="-52"/>
                        <a:cs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1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9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itchFamily="18" charset="-52"/>
                        <a:cs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Численность детей до 18 лет , человек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1542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1573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1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10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itchFamily="18" charset="-52"/>
                        <a:cs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Выплаты социального характера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тыс. руб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4022,0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3568,6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11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11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itchFamily="18" charset="-52"/>
                        <a:cs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Чистый доход физических лиц, получающих доход от предпринимательской и иной приносящей доход деятельности, который облагается налогом на доходы физических лиц, (предприниматели, осуществляющие деятельность без образования юридического лица, частные нотариусы, и другие лица, занимающиеся частной практикой)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тыс. руб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4865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4572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11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12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itchFamily="18" charset="-52"/>
                        <a:cs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Численность физических лиц, получающих доходы от предпринимательской и иной приносящей доход деятельности, который облагается налогом на доходы физических лиц (предприниматели, осуществляющие деятельность без образования юридического лица, частные нотариусы, и  другие лица, занимающиеся частной практикой)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тыс. руб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344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344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1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13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itchFamily="18" charset="-52"/>
                        <a:cs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Денежные доходы населения, всего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тыс. руб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5199683,3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4613738,5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1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14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itchFamily="18" charset="-52"/>
                        <a:cs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Расходы и сбережения , всего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тыс. руб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3068488,2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2722704,7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1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15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itchFamily="18" charset="-52"/>
                        <a:cs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Численность населения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человек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itchFamily="18" charset="-52"/>
                        <a:cs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9856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itchFamily="18" charset="-52"/>
                          <a:cs typeface="Times New Roman" pitchFamily="18" charset="0"/>
                        </a:rPr>
                        <a:t>10078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3659" name="Rectangle 1782"/>
          <p:cNvSpPr>
            <a:spLocks noChangeArrowheads="1"/>
          </p:cNvSpPr>
          <p:nvPr/>
        </p:nvSpPr>
        <p:spPr bwMode="auto">
          <a:xfrm>
            <a:off x="1835150" y="0"/>
            <a:ext cx="69135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400" b="1" i="1" dirty="0">
                <a:solidFill>
                  <a:srgbClr val="FF0066"/>
                </a:solidFill>
              </a:rPr>
              <a:t>Основные показатели прогноза социально-экономического развития </a:t>
            </a:r>
          </a:p>
          <a:p>
            <a:pPr algn="ctr" eaLnBrk="1" hangingPunct="1"/>
            <a:r>
              <a:rPr lang="ru-RU" altLang="ru-RU" sz="2400" b="1" i="1" dirty="0" smtClean="0">
                <a:solidFill>
                  <a:srgbClr val="FF0066"/>
                </a:solidFill>
              </a:rPr>
              <a:t>2023 </a:t>
            </a:r>
            <a:r>
              <a:rPr lang="ru-RU" altLang="ru-RU" sz="2400" b="1" i="1" dirty="0">
                <a:solidFill>
                  <a:srgbClr val="FF0066"/>
                </a:solidFill>
              </a:rPr>
              <a:t>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363538" y="1555750"/>
            <a:ext cx="4591050" cy="530225"/>
          </a:xfrm>
        </p:spPr>
        <p:txBody>
          <a:bodyPr/>
          <a:lstStyle/>
          <a:p>
            <a:pPr algn="ctr"/>
            <a:r>
              <a:rPr lang="ru-RU" altLang="ru-RU" sz="2100" b="1" smtClean="0"/>
              <a:t>Снижение неформальной занятости - легализация трудовых отношений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3538" y="2560638"/>
            <a:ext cx="2776537" cy="324485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sz="1650" b="1" dirty="0">
                <a:solidFill>
                  <a:srgbClr val="7030A0"/>
                </a:solidFill>
              </a:rPr>
              <a:t>Проведено </a:t>
            </a:r>
            <a:r>
              <a:rPr lang="ru-RU" sz="1650" b="1" dirty="0" smtClean="0">
                <a:solidFill>
                  <a:srgbClr val="7030A0"/>
                </a:solidFill>
              </a:rPr>
              <a:t>13 </a:t>
            </a:r>
            <a:r>
              <a:rPr lang="ru-RU" sz="1650" b="1" dirty="0">
                <a:solidFill>
                  <a:srgbClr val="7030A0"/>
                </a:solidFill>
              </a:rPr>
              <a:t>заседаний </a:t>
            </a:r>
          </a:p>
          <a:p>
            <a:pPr>
              <a:defRPr/>
            </a:pPr>
            <a:r>
              <a:rPr lang="ru-RU" sz="1650" b="1" dirty="0">
                <a:solidFill>
                  <a:srgbClr val="7030A0"/>
                </a:solidFill>
              </a:rPr>
              <a:t>Проведено </a:t>
            </a:r>
            <a:r>
              <a:rPr lang="ru-RU" sz="1650" b="1" dirty="0" smtClean="0">
                <a:solidFill>
                  <a:srgbClr val="7030A0"/>
                </a:solidFill>
                <a:latin typeface="Arial" charset="0"/>
              </a:rPr>
              <a:t>33</a:t>
            </a:r>
            <a:r>
              <a:rPr lang="ru-RU" sz="1650" b="1" dirty="0" smtClean="0">
                <a:solidFill>
                  <a:srgbClr val="7030A0"/>
                </a:solidFill>
              </a:rPr>
              <a:t>  </a:t>
            </a:r>
            <a:r>
              <a:rPr lang="ru-RU" sz="1650" b="1" dirty="0">
                <a:solidFill>
                  <a:srgbClr val="7030A0"/>
                </a:solidFill>
              </a:rPr>
              <a:t>выездных рейда </a:t>
            </a:r>
            <a:r>
              <a:rPr lang="ru-RU" sz="1650" b="1" dirty="0">
                <a:solidFill>
                  <a:srgbClr val="7030A0"/>
                </a:solidFill>
                <a:latin typeface="Arial" charset="0"/>
              </a:rPr>
              <a:t>и </a:t>
            </a:r>
            <a:r>
              <a:rPr lang="ru-RU" sz="1650" b="1" dirty="0">
                <a:solidFill>
                  <a:srgbClr val="7030A0"/>
                </a:solidFill>
              </a:rPr>
              <a:t>визуальных осмотров по выявлению нелегальной занятости</a:t>
            </a:r>
          </a:p>
          <a:p>
            <a:pPr>
              <a:defRPr/>
            </a:pPr>
            <a:r>
              <a:rPr lang="ru-RU" sz="1650" b="1" dirty="0">
                <a:solidFill>
                  <a:srgbClr val="7030A0"/>
                </a:solidFill>
              </a:rPr>
              <a:t>Выявлено </a:t>
            </a:r>
            <a:r>
              <a:rPr lang="ru-RU" sz="1650" b="1" dirty="0" smtClean="0">
                <a:solidFill>
                  <a:srgbClr val="7030A0"/>
                </a:solidFill>
                <a:latin typeface="Arial" charset="0"/>
              </a:rPr>
              <a:t>62</a:t>
            </a:r>
            <a:r>
              <a:rPr lang="ru-RU" sz="1650" b="1" dirty="0" smtClean="0">
                <a:solidFill>
                  <a:srgbClr val="7030A0"/>
                </a:solidFill>
              </a:rPr>
              <a:t> </a:t>
            </a:r>
            <a:r>
              <a:rPr lang="ru-RU" sz="1650" b="1" dirty="0">
                <a:solidFill>
                  <a:srgbClr val="7030A0"/>
                </a:solidFill>
              </a:rPr>
              <a:t>факта неоформленных трудовых отношений между работодателями и их работниками </a:t>
            </a:r>
          </a:p>
          <a:p>
            <a:pPr>
              <a:defRPr/>
            </a:pPr>
            <a:r>
              <a:rPr lang="ru-RU" sz="1650" b="1" dirty="0">
                <a:solidFill>
                  <a:srgbClr val="7030A0"/>
                </a:solidFill>
              </a:rPr>
              <a:t>С </a:t>
            </a:r>
            <a:r>
              <a:rPr lang="ru-RU" sz="1650" b="1" dirty="0" smtClean="0">
                <a:solidFill>
                  <a:srgbClr val="7030A0"/>
                </a:solidFill>
              </a:rPr>
              <a:t>61 </a:t>
            </a:r>
            <a:r>
              <a:rPr lang="ru-RU" sz="1650" b="1" dirty="0">
                <a:solidFill>
                  <a:srgbClr val="7030A0"/>
                </a:solidFill>
              </a:rPr>
              <a:t>работниками работодателями  заключены трудовые договора 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787" y="2085974"/>
            <a:ext cx="2846819" cy="2135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302" y="2057199"/>
            <a:ext cx="2885185" cy="2163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934" y="4365103"/>
            <a:ext cx="3016476" cy="2262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302" y="4391422"/>
            <a:ext cx="2963822" cy="2222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866775" y="1587500"/>
            <a:ext cx="6861175" cy="530225"/>
          </a:xfrm>
        </p:spPr>
        <p:txBody>
          <a:bodyPr/>
          <a:lstStyle/>
          <a:p>
            <a:pPr algn="ctr"/>
            <a:r>
              <a:rPr lang="ru-RU" altLang="ru-RU" sz="1800" b="1" u="sng" dirty="0" smtClean="0"/>
              <a:t>Межведомственная комиссия по мобилизации доходов в бюджет, сокращению недоимки и легализации заработной платы работодателями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25" y="2608263"/>
            <a:ext cx="3227388" cy="1972865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195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Количество заседаний  </a:t>
            </a:r>
            <a:r>
              <a:rPr lang="ru-RU" sz="1950" b="1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10</a:t>
            </a:r>
            <a:endParaRPr lang="ru-RU" sz="1950" b="1" dirty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  <a:p>
            <a:pPr algn="ctr">
              <a:spcBef>
                <a:spcPts val="0"/>
              </a:spcBef>
              <a:buFont typeface="Wingdings" pitchFamily="2" charset="2"/>
              <a:buNone/>
              <a:defRPr/>
            </a:pPr>
            <a:endParaRPr lang="ru-RU" sz="600" b="1" dirty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  <a:p>
            <a:pPr algn="ctr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195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Количество приглашенных </a:t>
            </a:r>
            <a:r>
              <a:rPr lang="ru-RU" sz="1950" b="1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65 человек </a:t>
            </a:r>
            <a:r>
              <a:rPr lang="ru-RU" sz="195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(заслушанных </a:t>
            </a:r>
            <a:r>
              <a:rPr lang="ru-RU" sz="1950" b="1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61)</a:t>
            </a:r>
            <a:endParaRPr lang="ru-RU" sz="1950" b="1" dirty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  <a:p>
            <a:pPr algn="ctr">
              <a:spcBef>
                <a:spcPts val="0"/>
              </a:spcBef>
              <a:buFont typeface="Wingdings" pitchFamily="2" charset="2"/>
              <a:buNone/>
              <a:defRPr/>
            </a:pPr>
            <a:endParaRPr lang="ru-RU" sz="600" b="1" dirty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  <a:p>
            <a:pPr>
              <a:defRPr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013" y="2514492"/>
            <a:ext cx="5493861" cy="413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 u="sng" smtClean="0"/>
              <a:t>Муниципальные закупки</a:t>
            </a:r>
            <a:endParaRPr lang="ru-RU" altLang="ru-RU" smtClean="0"/>
          </a:p>
        </p:txBody>
      </p:sp>
      <p:sp>
        <p:nvSpPr>
          <p:cNvPr id="26627" name="Прямоугольник 3"/>
          <p:cNvSpPr>
            <a:spLocks noChangeArrowheads="1"/>
          </p:cNvSpPr>
          <p:nvPr/>
        </p:nvSpPr>
        <p:spPr bwMode="auto">
          <a:xfrm>
            <a:off x="139700" y="2557463"/>
            <a:ext cx="8909050" cy="35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36550" algn="just" eaLnBrk="1" hangingPunct="1">
              <a:lnSpc>
                <a:spcPct val="115000"/>
              </a:lnSpc>
            </a:pPr>
            <a:r>
              <a:rPr lang="ru-RU" altLang="ru-RU" sz="1200" b="1" dirty="0">
                <a:solidFill>
                  <a:srgbClr val="0D5A50"/>
                </a:solidFill>
                <a:latin typeface="Bookman Old Style" pitchFamily="18" charset="0"/>
              </a:rPr>
              <a:t>Всего за </a:t>
            </a:r>
            <a:r>
              <a:rPr lang="ru-RU" altLang="ru-RU" sz="1200" b="1" dirty="0" smtClean="0">
                <a:solidFill>
                  <a:srgbClr val="0D5A50"/>
                </a:solidFill>
                <a:latin typeface="Bookman Old Style" pitchFamily="18" charset="0"/>
              </a:rPr>
              <a:t>2023 </a:t>
            </a:r>
            <a:r>
              <a:rPr lang="ru-RU" altLang="ru-RU" sz="1200" b="1" dirty="0">
                <a:solidFill>
                  <a:srgbClr val="0D5A50"/>
                </a:solidFill>
                <a:latin typeface="Bookman Old Style" pitchFamily="18" charset="0"/>
              </a:rPr>
              <a:t>год заказчиками Духовницкого муниципального района заключено муниципальных контрактов и договоров на общую сумму </a:t>
            </a:r>
            <a:r>
              <a:rPr lang="ru-RU" altLang="ru-RU" sz="1200" b="1" dirty="0" smtClean="0">
                <a:solidFill>
                  <a:srgbClr val="0D5A50"/>
                </a:solidFill>
                <a:latin typeface="Bookman Old Style" pitchFamily="18" charset="0"/>
              </a:rPr>
              <a:t>135115,0 тыс</a:t>
            </a:r>
            <a:r>
              <a:rPr lang="ru-RU" altLang="ru-RU" sz="1200" b="1" dirty="0">
                <a:solidFill>
                  <a:srgbClr val="0D5A50"/>
                </a:solidFill>
                <a:latin typeface="Bookman Old Style" pitchFamily="18" charset="0"/>
              </a:rPr>
              <a:t>. рублей.            </a:t>
            </a:r>
          </a:p>
          <a:p>
            <a:pPr indent="336550" algn="just" eaLnBrk="1" hangingPunct="1">
              <a:lnSpc>
                <a:spcPct val="115000"/>
              </a:lnSpc>
            </a:pPr>
            <a:r>
              <a:rPr lang="ru-RU" altLang="ru-RU" sz="1200" b="1" dirty="0">
                <a:solidFill>
                  <a:srgbClr val="0D5A50"/>
                </a:solidFill>
                <a:latin typeface="Bookman Old Style" pitchFamily="18" charset="0"/>
              </a:rPr>
              <a:t>Всего по Духовницкому муниципальному району за текущий период было проведено </a:t>
            </a:r>
            <a:r>
              <a:rPr lang="ru-RU" altLang="ru-RU" sz="1200" b="1" dirty="0" smtClean="0">
                <a:solidFill>
                  <a:srgbClr val="0D5A50"/>
                </a:solidFill>
                <a:latin typeface="Bookman Old Style" pitchFamily="18" charset="0"/>
              </a:rPr>
              <a:t>1087 </a:t>
            </a:r>
            <a:r>
              <a:rPr lang="ru-RU" altLang="ru-RU" sz="1200" b="1" dirty="0">
                <a:solidFill>
                  <a:srgbClr val="0D5A50"/>
                </a:solidFill>
                <a:latin typeface="Bookman Old Style" pitchFamily="18" charset="0"/>
              </a:rPr>
              <a:t>процедуры определения поставщиков (подрядчиков, исполнителей). </a:t>
            </a:r>
          </a:p>
          <a:p>
            <a:pPr indent="336550" algn="just" eaLnBrk="1" hangingPunct="1"/>
            <a:r>
              <a:rPr lang="ru-RU" altLang="ru-RU" sz="1200" b="1" dirty="0">
                <a:solidFill>
                  <a:srgbClr val="0D5A50"/>
                </a:solidFill>
                <a:latin typeface="Bookman Old Style" pitchFamily="18" charset="0"/>
              </a:rPr>
              <a:t>По результатам заключено </a:t>
            </a:r>
            <a:r>
              <a:rPr lang="ru-RU" altLang="ru-RU" sz="1200" b="1" dirty="0" smtClean="0">
                <a:solidFill>
                  <a:srgbClr val="0D5A50"/>
                </a:solidFill>
                <a:latin typeface="Bookman Old Style" pitchFamily="18" charset="0"/>
              </a:rPr>
              <a:t>1085 </a:t>
            </a:r>
            <a:r>
              <a:rPr lang="ru-RU" altLang="ru-RU" sz="1200" b="1" dirty="0">
                <a:solidFill>
                  <a:srgbClr val="0D5A50"/>
                </a:solidFill>
                <a:latin typeface="Bookman Old Style" pitchFamily="18" charset="0"/>
              </a:rPr>
              <a:t>муниципальных контрактов и договоров из них:</a:t>
            </a:r>
          </a:p>
          <a:p>
            <a:pPr indent="336550" algn="just" eaLnBrk="1" hangingPunct="1"/>
            <a:r>
              <a:rPr lang="ru-RU" altLang="ru-RU" sz="1200" b="1" dirty="0">
                <a:solidFill>
                  <a:srgbClr val="0D5A50"/>
                </a:solidFill>
                <a:latin typeface="Bookman Old Style" pitchFamily="18" charset="0"/>
              </a:rPr>
              <a:t>- </a:t>
            </a:r>
            <a:r>
              <a:rPr lang="ru-RU" altLang="ru-RU" sz="1200" b="1" dirty="0" smtClean="0">
                <a:solidFill>
                  <a:srgbClr val="0D5A50"/>
                </a:solidFill>
                <a:latin typeface="Bookman Old Style" pitchFamily="18" charset="0"/>
              </a:rPr>
              <a:t>53 </a:t>
            </a:r>
            <a:r>
              <a:rPr lang="ru-RU" altLang="ru-RU" sz="1200" b="1" dirty="0">
                <a:solidFill>
                  <a:srgbClr val="0D5A50"/>
                </a:solidFill>
                <a:latin typeface="Bookman Old Style" pitchFamily="18" charset="0"/>
              </a:rPr>
              <a:t>контракта, по результатам проведения электронных аукционов, на сумму </a:t>
            </a:r>
            <a:r>
              <a:rPr lang="ru-RU" altLang="ru-RU" sz="1200" b="1" dirty="0" smtClean="0">
                <a:solidFill>
                  <a:srgbClr val="0D5A50"/>
                </a:solidFill>
                <a:latin typeface="Bookman Old Style" pitchFamily="18" charset="0"/>
              </a:rPr>
              <a:t>69178,0 тыс</a:t>
            </a:r>
            <a:r>
              <a:rPr lang="ru-RU" altLang="ru-RU" sz="1200" b="1" dirty="0">
                <a:solidFill>
                  <a:srgbClr val="0D5A50"/>
                </a:solidFill>
                <a:latin typeface="Bookman Old Style" pitchFamily="18" charset="0"/>
              </a:rPr>
              <a:t>. рублей;</a:t>
            </a:r>
          </a:p>
          <a:p>
            <a:pPr indent="336550" algn="just" eaLnBrk="1" hangingPunct="1">
              <a:buFontTx/>
              <a:buChar char="-"/>
            </a:pPr>
            <a:r>
              <a:rPr lang="ru-RU" altLang="ru-RU" sz="1200" b="1" dirty="0" smtClean="0">
                <a:solidFill>
                  <a:srgbClr val="0D5A50"/>
                </a:solidFill>
                <a:latin typeface="Bookman Old Style" pitchFamily="18" charset="0"/>
              </a:rPr>
              <a:t>1034 </a:t>
            </a:r>
            <a:r>
              <a:rPr lang="ru-RU" altLang="ru-RU" sz="1200" b="1" dirty="0">
                <a:solidFill>
                  <a:srgbClr val="0D5A50"/>
                </a:solidFill>
                <a:latin typeface="Bookman Old Style" pitchFamily="18" charset="0"/>
              </a:rPr>
              <a:t>договоров - это закупки у единственного поставщика (подрядчика, исполнителя), на общую сумму </a:t>
            </a:r>
            <a:r>
              <a:rPr lang="ru-RU" altLang="ru-RU" sz="1200" b="1" dirty="0" smtClean="0">
                <a:solidFill>
                  <a:srgbClr val="0D5A50"/>
                </a:solidFill>
                <a:latin typeface="Bookman Old Style" pitchFamily="18" charset="0"/>
              </a:rPr>
              <a:t>66007,0 </a:t>
            </a:r>
            <a:r>
              <a:rPr lang="ru-RU" altLang="ru-RU" sz="1200" b="1" dirty="0">
                <a:solidFill>
                  <a:srgbClr val="0D5A50"/>
                </a:solidFill>
                <a:latin typeface="Bookman Old Style" pitchFamily="18" charset="0"/>
              </a:rPr>
              <a:t>тыс. рублей, в том числе закупки малого объема - </a:t>
            </a:r>
            <a:r>
              <a:rPr lang="ru-RU" altLang="ru-RU" sz="1200" b="1" dirty="0" smtClean="0">
                <a:solidFill>
                  <a:srgbClr val="0D5A50"/>
                </a:solidFill>
                <a:latin typeface="Bookman Old Style" pitchFamily="18" charset="0"/>
              </a:rPr>
              <a:t>920 </a:t>
            </a:r>
            <a:r>
              <a:rPr lang="ru-RU" altLang="ru-RU" sz="1200" b="1" dirty="0">
                <a:solidFill>
                  <a:srgbClr val="0D5A50"/>
                </a:solidFill>
                <a:latin typeface="Bookman Old Style" pitchFamily="18" charset="0"/>
              </a:rPr>
              <a:t>договоров на сумму </a:t>
            </a:r>
            <a:r>
              <a:rPr lang="ru-RU" altLang="ru-RU" sz="1200" b="1" dirty="0" smtClean="0">
                <a:solidFill>
                  <a:srgbClr val="0D5A50"/>
                </a:solidFill>
                <a:latin typeface="Bookman Old Style" pitchFamily="18" charset="0"/>
              </a:rPr>
              <a:t>37878 тыс</a:t>
            </a:r>
            <a:r>
              <a:rPr lang="ru-RU" altLang="ru-RU" sz="1200" b="1" dirty="0">
                <a:solidFill>
                  <a:srgbClr val="0D5A50"/>
                </a:solidFill>
                <a:latin typeface="Bookman Old Style" pitchFamily="18" charset="0"/>
              </a:rPr>
              <a:t>. рублей, </a:t>
            </a:r>
            <a:r>
              <a:rPr lang="ru-RU" altLang="ru-RU" sz="1200" b="1" dirty="0" smtClean="0">
                <a:solidFill>
                  <a:srgbClr val="0D5A50"/>
                </a:solidFill>
                <a:latin typeface="Bookman Old Style" pitchFamily="18" charset="0"/>
              </a:rPr>
              <a:t>112 </a:t>
            </a:r>
            <a:r>
              <a:rPr lang="ru-RU" altLang="ru-RU" sz="1200" b="1" dirty="0">
                <a:solidFill>
                  <a:srgbClr val="0D5A50"/>
                </a:solidFill>
                <a:latin typeface="Bookman Old Style" pitchFamily="18" charset="0"/>
              </a:rPr>
              <a:t>- закупок коммунальных услуг – на сумму </a:t>
            </a:r>
            <a:r>
              <a:rPr lang="ru-RU" altLang="ru-RU" sz="1200" b="1" dirty="0" smtClean="0">
                <a:solidFill>
                  <a:srgbClr val="0D5A50"/>
                </a:solidFill>
                <a:latin typeface="Bookman Old Style" pitchFamily="18" charset="0"/>
              </a:rPr>
              <a:t>26854,0 тыс</a:t>
            </a:r>
            <a:r>
              <a:rPr lang="ru-RU" altLang="ru-RU" sz="1200" b="1" dirty="0">
                <a:solidFill>
                  <a:srgbClr val="0D5A50"/>
                </a:solidFill>
                <a:latin typeface="Bookman Old Style" pitchFamily="18" charset="0"/>
              </a:rPr>
              <a:t>. рублей.</a:t>
            </a:r>
          </a:p>
          <a:p>
            <a:pPr indent="336550" algn="just" eaLnBrk="1" hangingPunct="1">
              <a:lnSpc>
                <a:spcPct val="115000"/>
              </a:lnSpc>
            </a:pPr>
            <a:r>
              <a:rPr lang="ru-RU" altLang="ru-RU" sz="1200" b="1" dirty="0">
                <a:solidFill>
                  <a:srgbClr val="0D5A50"/>
                </a:solidFill>
                <a:latin typeface="Bookman Old Style" pitchFamily="18" charset="0"/>
              </a:rPr>
              <a:t>Для субъектов малого предпринимательства и социально ориентированных некоммерческих организаций размещено заказов на сумму </a:t>
            </a:r>
            <a:r>
              <a:rPr lang="ru-RU" altLang="ru-RU" sz="1200" b="1" dirty="0" smtClean="0">
                <a:solidFill>
                  <a:srgbClr val="0D5A50"/>
                </a:solidFill>
                <a:latin typeface="Bookman Old Style" pitchFamily="18" charset="0"/>
              </a:rPr>
              <a:t>78801,0 тыс</a:t>
            </a:r>
            <a:r>
              <a:rPr lang="ru-RU" altLang="ru-RU" sz="1200" b="1" dirty="0">
                <a:solidFill>
                  <a:srgbClr val="0D5A50"/>
                </a:solidFill>
                <a:latin typeface="Bookman Old Style" pitchFamily="18" charset="0"/>
              </a:rPr>
              <a:t>. </a:t>
            </a:r>
            <a:r>
              <a:rPr lang="ru-RU" altLang="ru-RU" sz="1200" b="1" dirty="0" smtClean="0">
                <a:solidFill>
                  <a:srgbClr val="0D5A50"/>
                </a:solidFill>
                <a:latin typeface="Bookman Old Style" pitchFamily="18" charset="0"/>
              </a:rPr>
              <a:t>рублей</a:t>
            </a:r>
            <a:r>
              <a:rPr lang="ru-RU" altLang="ru-RU" sz="1200" b="1" dirty="0">
                <a:solidFill>
                  <a:srgbClr val="0D5A50"/>
                </a:solidFill>
                <a:latin typeface="Bookman Old Style" pitchFamily="18" charset="0"/>
              </a:rPr>
              <a:t>. </a:t>
            </a:r>
          </a:p>
          <a:p>
            <a:pPr indent="336550" algn="just" eaLnBrk="1" hangingPunct="1">
              <a:lnSpc>
                <a:spcPct val="115000"/>
              </a:lnSpc>
            </a:pPr>
            <a:r>
              <a:rPr lang="ru-RU" altLang="ru-RU" sz="1200" b="1" dirty="0">
                <a:solidFill>
                  <a:srgbClr val="0D5A50"/>
                </a:solidFill>
                <a:latin typeface="Bookman Old Style" pitchFamily="18" charset="0"/>
              </a:rPr>
              <a:t>  Начальная максимальная цена контрактов заключенных в истекшем периоде </a:t>
            </a:r>
            <a:r>
              <a:rPr lang="ru-RU" altLang="ru-RU" sz="1200" b="1" dirty="0" smtClean="0">
                <a:solidFill>
                  <a:srgbClr val="0D5A50"/>
                </a:solidFill>
                <a:latin typeface="Bookman Old Style" pitchFamily="18" charset="0"/>
              </a:rPr>
              <a:t>2023 </a:t>
            </a:r>
            <a:r>
              <a:rPr lang="ru-RU" altLang="ru-RU" sz="1200" b="1" dirty="0">
                <a:solidFill>
                  <a:srgbClr val="0D5A50"/>
                </a:solidFill>
                <a:latin typeface="Bookman Old Style" pitchFamily="18" charset="0"/>
              </a:rPr>
              <a:t>года составила </a:t>
            </a:r>
            <a:r>
              <a:rPr lang="ru-RU" altLang="ru-RU" sz="1200" b="1" dirty="0" smtClean="0">
                <a:solidFill>
                  <a:srgbClr val="0D5A50"/>
                </a:solidFill>
                <a:latin typeface="Bookman Old Style" pitchFamily="18" charset="0"/>
              </a:rPr>
              <a:t>81960,0 тыс.руб</a:t>
            </a:r>
            <a:r>
              <a:rPr lang="ru-RU" altLang="ru-RU" sz="1200" b="1" dirty="0">
                <a:solidFill>
                  <a:srgbClr val="0D5A50"/>
                </a:solidFill>
                <a:latin typeface="Bookman Old Style" pitchFamily="18" charset="0"/>
              </a:rPr>
              <a:t>. Сумма экономии бюджетных средств по итогам размещения муниципального заказа составила </a:t>
            </a:r>
            <a:r>
              <a:rPr lang="ru-RU" altLang="ru-RU" sz="1200" b="1" dirty="0" smtClean="0">
                <a:solidFill>
                  <a:srgbClr val="0D5A50"/>
                </a:solidFill>
                <a:latin typeface="Bookman Old Style" pitchFamily="18" charset="0"/>
              </a:rPr>
              <a:t>10676,0 тыс</a:t>
            </a:r>
            <a:r>
              <a:rPr lang="ru-RU" altLang="ru-RU" sz="1200" b="1" dirty="0">
                <a:solidFill>
                  <a:srgbClr val="0D5A50"/>
                </a:solidFill>
                <a:latin typeface="Bookman Old Style" pitchFamily="18" charset="0"/>
              </a:rPr>
              <a:t>. рублей.</a:t>
            </a:r>
          </a:p>
          <a:p>
            <a:pPr indent="336550" algn="just" eaLnBrk="1" hangingPunct="1">
              <a:buFontTx/>
              <a:buChar char="-"/>
            </a:pPr>
            <a:endParaRPr lang="ru-RU" altLang="ru-RU" sz="1500" b="1" dirty="0">
              <a:solidFill>
                <a:srgbClr val="0D5A50"/>
              </a:solidFill>
              <a:latin typeface="Bookman Old Style" pitchFamily="18" charset="0"/>
            </a:endParaRPr>
          </a:p>
          <a:p>
            <a:pPr indent="336550" algn="just" eaLnBrk="1" hangingPunct="1">
              <a:lnSpc>
                <a:spcPct val="115000"/>
              </a:lnSpc>
            </a:pPr>
            <a:endParaRPr lang="ru-RU" altLang="ru-RU" sz="10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640960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5471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4903"/>
            <a:ext cx="8784976" cy="237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3524"/>
            <a:ext cx="3214075" cy="2410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358" y="4975096"/>
            <a:ext cx="3456384" cy="1946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90" y="163524"/>
            <a:ext cx="4208158" cy="2367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5008573"/>
            <a:ext cx="3337520" cy="1879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18495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8424936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35" y="300632"/>
            <a:ext cx="3323753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974" y="300632"/>
            <a:ext cx="3383868" cy="1906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71096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496944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17988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640959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3480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30238" y="1916113"/>
            <a:ext cx="8056562" cy="1296987"/>
          </a:xfrm>
        </p:spPr>
        <p:txBody>
          <a:bodyPr/>
          <a:lstStyle/>
          <a:p>
            <a:pPr algn="ctr" eaLnBrk="1" hangingPunct="1"/>
            <a:r>
              <a:rPr lang="ru-RU" altLang="ru-RU" sz="3000" b="1" i="1" smtClean="0">
                <a:solidFill>
                  <a:srgbClr val="FF0066"/>
                </a:solidFill>
              </a:rPr>
              <a:t>Основные параметры исполнения бюджета Духовницкого муниципального района              за 2023 год</a:t>
            </a:r>
          </a:p>
        </p:txBody>
      </p:sp>
      <p:pic>
        <p:nvPicPr>
          <p:cNvPr id="5123" name="Picture 4" descr="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813"/>
            <a:ext cx="1258888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0334" name="Group 110"/>
          <p:cNvGraphicFramePr>
            <a:graphicFrameLocks noGrp="1"/>
          </p:cNvGraphicFramePr>
          <p:nvPr>
            <p:ph idx="1"/>
          </p:nvPr>
        </p:nvGraphicFramePr>
        <p:xfrm>
          <a:off x="1979613" y="2636838"/>
          <a:ext cx="5545137" cy="2384424"/>
        </p:xfrm>
        <a:graphic>
          <a:graphicData uri="http://schemas.openxmlformats.org/drawingml/2006/table">
            <a:tbl>
              <a:tblPr/>
              <a:tblGrid>
                <a:gridCol w="2736850"/>
                <a:gridCol w="2808287"/>
              </a:tblGrid>
              <a:tr h="9206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2" marB="45742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101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101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1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рублей</a:t>
                      </a:r>
                    </a:p>
                  </a:txBody>
                  <a:tcPr marT="45742" marB="45742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9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T="45742" marB="45742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1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T="45742" marB="457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9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</a:t>
                      </a:r>
                    </a:p>
                  </a:txBody>
                  <a:tcPr marT="45742" marB="45742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1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402 294,8</a:t>
                      </a:r>
                    </a:p>
                  </a:txBody>
                  <a:tcPr marT="45742" marB="457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9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</a:p>
                  </a:txBody>
                  <a:tcPr marT="45742" marB="45742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1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396 666,7</a:t>
                      </a:r>
                    </a:p>
                  </a:txBody>
                  <a:tcPr marT="45742" marB="457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9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101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Профицит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101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2" marB="45742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1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5 628,1</a:t>
                      </a:r>
                    </a:p>
                  </a:txBody>
                  <a:tcPr marT="45742" marB="457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856984" cy="64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3851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pPr algn="ctr">
              <a:spcAft>
                <a:spcPts val="0"/>
              </a:spcAft>
            </a:pPr>
            <a:r>
              <a:rPr lang="ru-RU" sz="1400" b="1" i="1" dirty="0">
                <a:latin typeface="PT Astra Serif"/>
                <a:ea typeface="Calibri"/>
              </a:rPr>
              <a:t>Муниципальная программа</a:t>
            </a:r>
            <a:endParaRPr lang="ru-RU" sz="1400" dirty="0">
              <a:latin typeface="Calibri"/>
              <a:ea typeface="Calibri"/>
            </a:endParaRPr>
          </a:p>
          <a:p>
            <a:pPr algn="ctr">
              <a:spcAft>
                <a:spcPts val="0"/>
              </a:spcAft>
            </a:pPr>
            <a:r>
              <a:rPr lang="ru-RU" sz="1400" b="1" i="1" dirty="0">
                <a:latin typeface="PT Astra Serif"/>
                <a:ea typeface="Calibri"/>
              </a:rPr>
              <a:t>«Развитие физической культуры, спорта и туризма в Духовницком муниципальном районе</a:t>
            </a:r>
            <a:endParaRPr lang="ru-RU" sz="1400" dirty="0">
              <a:latin typeface="Calibri"/>
              <a:ea typeface="Calibri"/>
            </a:endParaRPr>
          </a:p>
          <a:p>
            <a:pPr algn="ctr">
              <a:spcAft>
                <a:spcPts val="0"/>
              </a:spcAft>
            </a:pPr>
            <a:r>
              <a:rPr lang="ru-RU" sz="1400" b="1" i="1" dirty="0">
                <a:latin typeface="PT Astra Serif"/>
                <a:ea typeface="Calibri"/>
              </a:rPr>
              <a:t>на 2024-2026 годы»</a:t>
            </a:r>
            <a:endParaRPr lang="ru-RU" sz="1400" dirty="0">
              <a:latin typeface="Calibri"/>
              <a:ea typeface="Calibri"/>
            </a:endParaRPr>
          </a:p>
          <a:p>
            <a:endParaRPr lang="ru-RU" sz="1400" dirty="0"/>
          </a:p>
        </p:txBody>
      </p:sp>
      <p:pic>
        <p:nvPicPr>
          <p:cNvPr id="20483" name="Picture 3" descr="spor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08720"/>
            <a:ext cx="582295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217249"/>
              </p:ext>
            </p:extLst>
          </p:nvPr>
        </p:nvGraphicFramePr>
        <p:xfrm>
          <a:off x="1596747" y="1490693"/>
          <a:ext cx="6012815" cy="16459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008380"/>
                <a:gridCol w="5004435"/>
              </a:tblGrid>
              <a:tr h="15094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50" b="1" i="1" dirty="0">
                          <a:effectLst/>
                          <a:latin typeface="PT Astra Serif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PT Astra Serif"/>
                          <a:ea typeface="Calibri"/>
                          <a:cs typeface="Times New Roman"/>
                        </a:rPr>
                        <a:t>Цели Программы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PT Astra Serif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50" b="1" i="1" dirty="0">
                          <a:effectLst/>
                          <a:latin typeface="PT Astra Serif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50" b="1" i="1" dirty="0">
                          <a:effectLst/>
                          <a:latin typeface="PT Astra Serif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50" b="1" i="1" dirty="0">
                          <a:effectLst/>
                          <a:latin typeface="PT Astra Serif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/>
                          <a:ea typeface="Calibri"/>
                          <a:cs typeface="Times New Roman"/>
                        </a:rPr>
                        <a:t>-вовлечение в активные занятия спортом, физической культурой, и туризмом 40 - 45 % граждан; пропаганда здорового образа жизни среди населения Духовницкого муниципального района, массового спорта; вовлечение в активные занятия физической культурой и спортом различных возрастных и социальных категорий населения Духовницкого муниципального района; улучшение состояния здоровья населения Духовницкого муниципального района; создание условий для развития туризма.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627784" y="3007984"/>
            <a:ext cx="48868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/>
              <a:t>- </a:t>
            </a:r>
            <a:r>
              <a:rPr lang="ru-RU" sz="1200" dirty="0" smtClean="0"/>
              <a:t>совершенствование </a:t>
            </a:r>
            <a:r>
              <a:rPr lang="ru-RU" sz="1200" dirty="0"/>
              <a:t>нормативно-правового, учебно-методического и </a:t>
            </a:r>
            <a:r>
              <a:rPr lang="ru-RU" sz="1200" dirty="0" smtClean="0"/>
              <a:t>                       информационного </a:t>
            </a:r>
            <a:r>
              <a:rPr lang="ru-RU" sz="1200" dirty="0"/>
              <a:t>обеспечения в сфере физической культуры, спорта и туризма; организация и проведение физкультурных и спортивно-массовых мероприятий;  развитие адаптивного спорта; развитие материально-технической базы развитие туризма.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2027" y="3054151"/>
            <a:ext cx="1105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/>
              <a:t>Задачи</a:t>
            </a:r>
          </a:p>
          <a:p>
            <a:r>
              <a:rPr lang="ru-RU" sz="1200" b="1" i="1" dirty="0"/>
              <a:t> Программы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593739" y="4022682"/>
            <a:ext cx="20261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/>
              <a:t> </a:t>
            </a:r>
            <a:r>
              <a:rPr lang="ru-RU" sz="1200" b="1" u="sng" dirty="0" smtClean="0"/>
              <a:t>Фактические результаты</a:t>
            </a:r>
            <a:endParaRPr lang="ru-RU" sz="1200" u="sng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9453656"/>
              </p:ext>
            </p:extLst>
          </p:nvPr>
        </p:nvGraphicFramePr>
        <p:xfrm>
          <a:off x="358365" y="4437112"/>
          <a:ext cx="8496944" cy="1446585"/>
        </p:xfrm>
        <a:graphic>
          <a:graphicData uri="http://schemas.openxmlformats.org/drawingml/2006/table">
            <a:tbl>
              <a:tblPr firstRow="1" firstCol="1" bandRow="1"/>
              <a:tblGrid>
                <a:gridCol w="2950668"/>
                <a:gridCol w="2773138"/>
                <a:gridCol w="2773138"/>
              </a:tblGrid>
              <a:tr h="12976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PT Astra Serif"/>
                          <a:ea typeface="Calibri"/>
                          <a:cs typeface="Times New Roman"/>
                        </a:rPr>
                        <a:t>Наименование показателя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PT Astra Serif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11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PT Astra Serif"/>
                          <a:ea typeface="Calibri"/>
                          <a:cs typeface="Times New Roman"/>
                        </a:rPr>
                        <a:t>2023 г.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PT Astra Serif"/>
                          <a:ea typeface="Calibri"/>
                          <a:cs typeface="Times New Roman"/>
                        </a:rPr>
                        <a:t>план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PT Astra Serif"/>
                          <a:ea typeface="Calibri"/>
                          <a:cs typeface="Times New Roman"/>
                        </a:rPr>
                        <a:t>2023 г.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PT Astra Serif"/>
                          <a:ea typeface="Calibri"/>
                          <a:cs typeface="Times New Roman"/>
                        </a:rPr>
                        <a:t>факт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8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PT Astra Serif"/>
                          <a:ea typeface="Calibri"/>
                          <a:cs typeface="Times New Roman"/>
                        </a:rPr>
                        <a:t>Доля населения, систематически занимающейся физической культурой и спортом (%)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PT Astra Serif"/>
                          <a:ea typeface="Calibri"/>
                          <a:cs typeface="Times New Roman"/>
                        </a:rPr>
                        <a:t>55,2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PT Astra Serif"/>
                          <a:ea typeface="Calibri"/>
                          <a:cs typeface="Times New Roman"/>
                        </a:rPr>
                        <a:t>55,3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79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PT Astra Serif"/>
                          <a:ea typeface="Calibri"/>
                          <a:cs typeface="Times New Roman"/>
                        </a:rPr>
                        <a:t>Доля учащихся, систематически занимающихся физической культурой и спортом, в общей численности обучающихся (%)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PT Astra Serif"/>
                          <a:ea typeface="Calibri"/>
                          <a:cs typeface="Times New Roman"/>
                        </a:rPr>
                        <a:t>90,4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PT Astra Serif"/>
                          <a:ea typeface="Calibri"/>
                          <a:cs typeface="Times New Roman"/>
                        </a:rPr>
                        <a:t>90,7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32" y="5746153"/>
            <a:ext cx="2044148" cy="1198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65" y="5733256"/>
            <a:ext cx="1618992" cy="1214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152" y="5746133"/>
            <a:ext cx="1575823" cy="1181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099" y="5725242"/>
            <a:ext cx="1603677" cy="1202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1" t="7894" r="5257" b="18489"/>
          <a:stretch/>
        </p:blipFill>
        <p:spPr>
          <a:xfrm>
            <a:off x="7136776" y="5725242"/>
            <a:ext cx="1824759" cy="1192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11519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4193"/>
            <a:ext cx="8568952" cy="2858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50" b="10100"/>
          <a:stretch/>
        </p:blipFill>
        <p:spPr>
          <a:xfrm>
            <a:off x="683382" y="172067"/>
            <a:ext cx="4708685" cy="1965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b="11150"/>
          <a:stretch/>
        </p:blipFill>
        <p:spPr>
          <a:xfrm>
            <a:off x="5424636" y="130259"/>
            <a:ext cx="3539852" cy="2007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50"/>
          <a:stretch/>
        </p:blipFill>
        <p:spPr>
          <a:xfrm>
            <a:off x="62309" y="4511460"/>
            <a:ext cx="2699593" cy="2346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36350"/>
          <a:stretch/>
        </p:blipFill>
        <p:spPr>
          <a:xfrm>
            <a:off x="2761902" y="4511460"/>
            <a:ext cx="3172380" cy="2346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00"/>
          <a:stretch/>
        </p:blipFill>
        <p:spPr>
          <a:xfrm>
            <a:off x="5834498" y="4511460"/>
            <a:ext cx="3125946" cy="2346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93871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784976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39761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95536"/>
          </a:xfrm>
        </p:spPr>
        <p:txBody>
          <a:bodyPr/>
          <a:lstStyle/>
          <a:p>
            <a:pPr algn="ctr"/>
            <a:r>
              <a:rPr lang="ru-RU" sz="1400" b="1" u="sng" dirty="0"/>
              <a:t>Планируемые результаты программы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8568951" cy="381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33201"/>
          <a:stretch/>
        </p:blipFill>
        <p:spPr>
          <a:xfrm>
            <a:off x="107504" y="4435228"/>
            <a:ext cx="4283968" cy="2422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84"/>
          <a:stretch/>
        </p:blipFill>
        <p:spPr>
          <a:xfrm>
            <a:off x="4370288" y="4435228"/>
            <a:ext cx="4752528" cy="2407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744432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95598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94768"/>
            <a:ext cx="8568952" cy="409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5" t="27169"/>
          <a:stretch/>
        </p:blipFill>
        <p:spPr>
          <a:xfrm>
            <a:off x="208917" y="305406"/>
            <a:ext cx="2747994" cy="1712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911" y="261366"/>
            <a:ext cx="3590218" cy="1733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090" y="261366"/>
            <a:ext cx="2333775" cy="1744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58756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23528"/>
          </a:xfrm>
        </p:spPr>
        <p:txBody>
          <a:bodyPr/>
          <a:lstStyle/>
          <a:p>
            <a:pPr algn="ctr"/>
            <a:r>
              <a:rPr lang="ru-RU" sz="1400" b="1" u="sng" dirty="0" smtClean="0"/>
              <a:t>Фактические </a:t>
            </a:r>
            <a:r>
              <a:rPr lang="ru-RU" sz="1400" b="1" u="sng" dirty="0"/>
              <a:t>результаты </a:t>
            </a:r>
            <a:endParaRPr lang="ru-RU" sz="1400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640959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0"/>
          <a:stretch/>
        </p:blipFill>
        <p:spPr>
          <a:xfrm>
            <a:off x="217839" y="4062785"/>
            <a:ext cx="4862848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527" y="4077072"/>
            <a:ext cx="3999886" cy="2766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11487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332656"/>
            <a:ext cx="79928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17588"/>
            <a:ext cx="8496944" cy="509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2090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pPr algn="ctr"/>
            <a:r>
              <a:rPr lang="ru-RU" sz="1400" b="1" u="sng" dirty="0" smtClean="0"/>
              <a:t>Фактические результаты 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8712967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1444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260350"/>
            <a:ext cx="7221538" cy="1587500"/>
          </a:xfrm>
        </p:spPr>
        <p:txBody>
          <a:bodyPr/>
          <a:lstStyle/>
          <a:p>
            <a:pPr algn="ctr" eaLnBrk="1" hangingPunct="1"/>
            <a:r>
              <a:rPr lang="ru-RU" altLang="ru-RU" sz="2700" b="1" i="1" smtClean="0">
                <a:solidFill>
                  <a:srgbClr val="FF0066"/>
                </a:solidFill>
                <a:latin typeface="Rockwell Extra Bold" pitchFamily="18" charset="0"/>
              </a:rPr>
              <a:t>Структура доходов бюджета </a:t>
            </a:r>
            <a:br>
              <a:rPr lang="ru-RU" altLang="ru-RU" sz="2700" b="1" i="1" smtClean="0">
                <a:solidFill>
                  <a:srgbClr val="FF0066"/>
                </a:solidFill>
                <a:latin typeface="Rockwell Extra Bold" pitchFamily="18" charset="0"/>
              </a:rPr>
            </a:br>
            <a:r>
              <a:rPr lang="ru-RU" altLang="ru-RU" sz="2700" b="1" i="1" smtClean="0">
                <a:solidFill>
                  <a:srgbClr val="FF0066"/>
                </a:solidFill>
                <a:latin typeface="Rockwell Extra Bold" pitchFamily="18" charset="0"/>
              </a:rPr>
              <a:t>Духовницкого муниципального района </a:t>
            </a:r>
            <a:br>
              <a:rPr lang="ru-RU" altLang="ru-RU" sz="2700" b="1" i="1" smtClean="0">
                <a:solidFill>
                  <a:srgbClr val="FF0066"/>
                </a:solidFill>
                <a:latin typeface="Rockwell Extra Bold" pitchFamily="18" charset="0"/>
              </a:rPr>
            </a:br>
            <a:r>
              <a:rPr lang="ru-RU" altLang="ru-RU" sz="2700" b="1" i="1" smtClean="0">
                <a:solidFill>
                  <a:srgbClr val="FF0066"/>
                </a:solidFill>
                <a:latin typeface="Rockwell Extra Bold" pitchFamily="18" charset="0"/>
              </a:rPr>
              <a:t>за 2023 год</a:t>
            </a:r>
          </a:p>
        </p:txBody>
      </p:sp>
      <p:pic>
        <p:nvPicPr>
          <p:cNvPr id="6147" name="Picture 4" descr="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58888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2828925" y="1903413"/>
            <a:ext cx="3775075" cy="1200150"/>
          </a:xfrm>
          <a:prstGeom prst="rect">
            <a:avLst/>
          </a:prstGeom>
          <a:noFill/>
          <a:ln w="76200" cmpd="tri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1800" b="1">
                <a:solidFill>
                  <a:srgbClr val="0101FF"/>
                </a:solidFill>
                <a:latin typeface="PT Astra Serif" pitchFamily="18" charset="-52"/>
              </a:rPr>
              <a:t>Всего доходов: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1800" i="1">
                <a:solidFill>
                  <a:srgbClr val="0101FF"/>
                </a:solidFill>
                <a:latin typeface="PT Astra Serif" pitchFamily="18" charset="-52"/>
              </a:rPr>
              <a:t>План- 414 092,8 тыс. рублей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1800" i="1">
                <a:solidFill>
                  <a:srgbClr val="0101FF"/>
                </a:solidFill>
                <a:latin typeface="PT Astra Serif" pitchFamily="18" charset="-52"/>
              </a:rPr>
              <a:t>Исполнено – 402 294,8 тыс. рублей</a:t>
            </a:r>
          </a:p>
        </p:txBody>
      </p:sp>
      <p:sp>
        <p:nvSpPr>
          <p:cNvPr id="6149" name="Text Box 6"/>
          <p:cNvSpPr txBox="1">
            <a:spLocks noChangeArrowheads="1"/>
          </p:cNvSpPr>
          <p:nvPr/>
        </p:nvSpPr>
        <p:spPr bwMode="auto">
          <a:xfrm>
            <a:off x="596900" y="4019550"/>
            <a:ext cx="3759200" cy="1614488"/>
          </a:xfrm>
          <a:prstGeom prst="rect">
            <a:avLst/>
          </a:prstGeom>
          <a:noFill/>
          <a:ln w="76200" cmpd="tri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1800" b="1">
                <a:latin typeface="PT Astra Serif" pitchFamily="18" charset="-52"/>
              </a:rPr>
              <a:t>Налоговые и неналоговые доходы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1800" i="1">
                <a:latin typeface="PT Astra Serif" pitchFamily="18" charset="-52"/>
              </a:rPr>
              <a:t>План – 113 334,3 тыс. рублей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1800" i="1">
                <a:latin typeface="PT Astra Serif" pitchFamily="18" charset="-52"/>
              </a:rPr>
              <a:t>Исполнено – 101 692,8  тыс. рублей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1800" i="1">
                <a:latin typeface="PT Astra Serif" pitchFamily="18" charset="-52"/>
              </a:rPr>
              <a:t>89,7 % удельный вес 25,3</a:t>
            </a:r>
          </a:p>
        </p:txBody>
      </p:sp>
      <p:sp>
        <p:nvSpPr>
          <p:cNvPr id="6150" name="Text Box 7"/>
          <p:cNvSpPr txBox="1">
            <a:spLocks noChangeArrowheads="1"/>
          </p:cNvSpPr>
          <p:nvPr/>
        </p:nvSpPr>
        <p:spPr bwMode="auto">
          <a:xfrm>
            <a:off x="4875213" y="3992563"/>
            <a:ext cx="3657600" cy="1616075"/>
          </a:xfrm>
          <a:prstGeom prst="rect">
            <a:avLst/>
          </a:prstGeom>
          <a:noFill/>
          <a:ln w="76200" cmpd="tri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1800" b="1">
                <a:latin typeface="PT Astra Serif" pitchFamily="18" charset="-52"/>
              </a:rPr>
              <a:t>Безвозмездные поступления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1800" i="1">
                <a:latin typeface="PT Astra Serif" pitchFamily="18" charset="-52"/>
              </a:rPr>
              <a:t>План – 300 758,5  тыс. рублей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1800" i="1">
                <a:latin typeface="PT Astra Serif" pitchFamily="18" charset="-52"/>
              </a:rPr>
              <a:t>Исполнено – 300 602,0 тыс. рублей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1800" i="1">
                <a:latin typeface="PT Astra Serif" pitchFamily="18" charset="-52"/>
              </a:rPr>
              <a:t>99,9 % удельный вес 74,7</a:t>
            </a:r>
          </a:p>
        </p:txBody>
      </p:sp>
      <p:sp>
        <p:nvSpPr>
          <p:cNvPr id="6151" name="Line 8"/>
          <p:cNvSpPr>
            <a:spLocks noChangeShapeType="1"/>
          </p:cNvSpPr>
          <p:nvPr/>
        </p:nvSpPr>
        <p:spPr bwMode="auto">
          <a:xfrm>
            <a:off x="2147888" y="3406775"/>
            <a:ext cx="489585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52" name="Line 9"/>
          <p:cNvSpPr>
            <a:spLocks noChangeShapeType="1"/>
          </p:cNvSpPr>
          <p:nvPr/>
        </p:nvSpPr>
        <p:spPr bwMode="auto">
          <a:xfrm>
            <a:off x="2147888" y="3406775"/>
            <a:ext cx="0" cy="57467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53" name="Line 10"/>
          <p:cNvSpPr>
            <a:spLocks noChangeShapeType="1"/>
          </p:cNvSpPr>
          <p:nvPr/>
        </p:nvSpPr>
        <p:spPr bwMode="auto">
          <a:xfrm>
            <a:off x="7019925" y="3406775"/>
            <a:ext cx="0" cy="57467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54" name="Line 11"/>
          <p:cNvSpPr>
            <a:spLocks noChangeShapeType="1"/>
          </p:cNvSpPr>
          <p:nvPr/>
        </p:nvSpPr>
        <p:spPr bwMode="auto">
          <a:xfrm>
            <a:off x="4716463" y="3117850"/>
            <a:ext cx="0" cy="28892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388" y="549275"/>
            <a:ext cx="8582025" cy="2303463"/>
          </a:xfrm>
        </p:spPr>
        <p:txBody>
          <a:bodyPr/>
          <a:lstStyle/>
          <a:p>
            <a:pPr marL="0" indent="0" algn="just">
              <a:buNone/>
              <a:defRPr/>
            </a:pPr>
            <a:r>
              <a:rPr lang="ru-RU" sz="1800" b="1" dirty="0">
                <a:solidFill>
                  <a:schemeClr val="bg1"/>
                </a:solidFill>
              </a:rPr>
              <a:t>В рамках муниципальной программы «Формирование комфортной городской среды </a:t>
            </a:r>
            <a:r>
              <a:rPr lang="ru-RU" sz="1800" b="1" dirty="0" err="1">
                <a:solidFill>
                  <a:schemeClr val="bg1"/>
                </a:solidFill>
              </a:rPr>
              <a:t>р.п</a:t>
            </a:r>
            <a:r>
              <a:rPr lang="ru-RU" sz="1800" b="1" dirty="0">
                <a:solidFill>
                  <a:schemeClr val="bg1"/>
                </a:solidFill>
              </a:rPr>
              <a:t>. Духовницкое Духовницкого муниципального образования на 2018-2024 годы» стоимость выполненных мероприятий составила </a:t>
            </a:r>
            <a:r>
              <a:rPr lang="ru-RU" sz="18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10134,6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b="1" u="sng" dirty="0" smtClean="0">
                <a:solidFill>
                  <a:schemeClr val="bg1"/>
                </a:solidFill>
              </a:rPr>
              <a:t> </a:t>
            </a:r>
            <a:r>
              <a:rPr lang="ru-RU" sz="1800" b="1" u="sng" dirty="0">
                <a:solidFill>
                  <a:schemeClr val="bg1"/>
                </a:solidFill>
              </a:rPr>
              <a:t>тыс. руб.,</a:t>
            </a:r>
            <a:r>
              <a:rPr lang="ru-RU" sz="1800" b="1" dirty="0">
                <a:solidFill>
                  <a:schemeClr val="bg1"/>
                </a:solidFill>
              </a:rPr>
              <a:t> в том числе</a:t>
            </a:r>
            <a:r>
              <a:rPr lang="ru-RU" sz="1800" b="1" dirty="0" smtClean="0">
                <a:solidFill>
                  <a:schemeClr val="bg1"/>
                </a:solidFill>
              </a:rPr>
              <a:t>:</a:t>
            </a:r>
            <a:endParaRPr lang="ru-RU" sz="18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</a:rPr>
              <a:t>"Выполнение комплекса работ по благоустройству муниципальной территории общего пользования площадь Скворцова"- 5959,3 </a:t>
            </a:r>
            <a:r>
              <a:rPr lang="ru-RU" sz="1300" b="1" dirty="0">
                <a:solidFill>
                  <a:schemeClr val="accent6">
                    <a:lumMod val="50000"/>
                  </a:schemeClr>
                </a:solidFill>
              </a:rPr>
              <a:t>тыс. руб</a:t>
            </a: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ru-RU" sz="1300" b="1" i="1" dirty="0" smtClean="0">
                <a:solidFill>
                  <a:schemeClr val="accent6">
                    <a:lumMod val="50000"/>
                  </a:schemeClr>
                </a:solidFill>
              </a:rPr>
              <a:t>;</a:t>
            </a:r>
          </a:p>
          <a:p>
            <a:pPr algn="just">
              <a:defRPr/>
            </a:pP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</a:rPr>
              <a:t>"Выполнение комплекса работ по благоустройству дворовых территории многоквартирных жилых домов по ул. Пугачевская д.2а "- 594,9тыс. руб.</a:t>
            </a:r>
            <a:r>
              <a:rPr lang="ru-RU" sz="1300" b="1" i="1" dirty="0" smtClean="0">
                <a:solidFill>
                  <a:schemeClr val="accent6">
                    <a:lumMod val="50000"/>
                  </a:schemeClr>
                </a:solidFill>
              </a:rPr>
              <a:t>;</a:t>
            </a:r>
          </a:p>
          <a:p>
            <a:pPr algn="just">
              <a:defRPr/>
            </a:pPr>
            <a:endParaRPr lang="ru-RU" sz="18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>
              <a:defRPr/>
            </a:pPr>
            <a:endParaRPr lang="ru-RU" sz="1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3" b="16196"/>
          <a:stretch/>
        </p:blipFill>
        <p:spPr>
          <a:xfrm>
            <a:off x="426729" y="2588552"/>
            <a:ext cx="4516585" cy="2134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4"/>
          <a:stretch/>
        </p:blipFill>
        <p:spPr>
          <a:xfrm>
            <a:off x="5190655" y="2588552"/>
            <a:ext cx="3572658" cy="2100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b="35300"/>
          <a:stretch/>
        </p:blipFill>
        <p:spPr>
          <a:xfrm>
            <a:off x="116281" y="4733701"/>
            <a:ext cx="2931790" cy="2011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31100"/>
          <a:stretch/>
        </p:blipFill>
        <p:spPr>
          <a:xfrm>
            <a:off x="6171329" y="4753098"/>
            <a:ext cx="2623374" cy="1983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41600"/>
          <a:stretch/>
        </p:blipFill>
        <p:spPr>
          <a:xfrm>
            <a:off x="3035793" y="4759902"/>
            <a:ext cx="3135536" cy="194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7153275" cy="1394321"/>
          </a:xfrm>
        </p:spPr>
        <p:txBody>
          <a:bodyPr/>
          <a:lstStyle/>
          <a:p>
            <a:pPr algn="just">
              <a:defRPr/>
            </a:pP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"Выполнение комплекса работ по благоустройству дворовых территории многоквартирных жилых домов по ул. Гагарина д.1,5,7 "- 2569,6 тыс. руб.</a:t>
            </a:r>
            <a:r>
              <a:rPr lang="ru-RU" sz="1400" b="1" i="1" dirty="0" smtClean="0">
                <a:solidFill>
                  <a:schemeClr val="accent6">
                    <a:lumMod val="50000"/>
                  </a:schemeClr>
                </a:solidFill>
              </a:rPr>
              <a:t>;</a:t>
            </a:r>
            <a:br>
              <a:rPr lang="ru-RU" sz="1400" b="1" i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350" b="1" i="1" dirty="0" smtClean="0">
                <a:solidFill>
                  <a:schemeClr val="bg1"/>
                </a:solidFill>
              </a:rPr>
              <a:t>(устройство </a:t>
            </a:r>
            <a:r>
              <a:rPr lang="ru-RU" sz="1350" b="1" i="1" dirty="0">
                <a:solidFill>
                  <a:schemeClr val="bg1"/>
                </a:solidFill>
              </a:rPr>
              <a:t>проездов, установка скамеек, урн, светильников)</a:t>
            </a:r>
            <a:r>
              <a:rPr lang="ru-RU" sz="1350" b="1" dirty="0">
                <a:solidFill>
                  <a:schemeClr val="bg1"/>
                </a:solidFill>
              </a:rPr>
              <a:t/>
            </a:r>
            <a:br>
              <a:rPr lang="ru-RU" sz="1350" b="1" dirty="0">
                <a:solidFill>
                  <a:schemeClr val="bg1"/>
                </a:solidFill>
              </a:rPr>
            </a:br>
            <a:endParaRPr lang="ru-RU" sz="135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50"/>
          <a:stretch/>
        </p:blipFill>
        <p:spPr>
          <a:xfrm>
            <a:off x="755576" y="1916832"/>
            <a:ext cx="7262273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717550" y="1593850"/>
            <a:ext cx="6946900" cy="530225"/>
          </a:xfrm>
        </p:spPr>
        <p:txBody>
          <a:bodyPr/>
          <a:lstStyle/>
          <a:p>
            <a:pPr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"Выполнение комплекса работ по благоустройству дворовых территории многоквартирных жилых домов по ул. Молодежная д. 32,34- 1010,8 тыс.руб.</a:t>
            </a: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</a:rPr>
              <a:t>;</a:t>
            </a:r>
            <a:b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altLang="ru-RU" sz="1600" b="1" i="1" dirty="0" smtClean="0">
                <a:solidFill>
                  <a:schemeClr val="bg1"/>
                </a:solidFill>
              </a:rPr>
              <a:t>(устройство проездов, установка скамеек, урн, светильников)</a:t>
            </a:r>
            <a:endParaRPr lang="ru-RU" altLang="ru-RU" sz="1600" dirty="0" smtClean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1" t="399" r="1001" b="43301"/>
          <a:stretch/>
        </p:blipFill>
        <p:spPr>
          <a:xfrm>
            <a:off x="1619672" y="2402853"/>
            <a:ext cx="5752087" cy="4317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 u="sng" smtClean="0"/>
              <a:t>Дорожная деятельность</a:t>
            </a:r>
            <a:endParaRPr lang="ru-RU" altLang="ru-RU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1894" y="1687653"/>
            <a:ext cx="3260725" cy="3287712"/>
          </a:xfrm>
        </p:spPr>
        <p:txBody>
          <a:bodyPr>
            <a:noAutofit/>
          </a:bodyPr>
          <a:lstStyle/>
          <a:p>
            <a:pPr marL="0" indent="0" algn="just">
              <a:buNone/>
              <a:defRPr/>
            </a:pP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В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рамках муниципальной программы «Повышение безопасности дорожного движения в Духовницком муниципальном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образовании Духовницкого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муниципального района на 2021-2025 годы» выполнен ямочный ремонт улично-дорожной сети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в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р.п. Духовницкое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по улицам: Чернышевского, </a:t>
            </a:r>
            <a:r>
              <a:rPr lang="ru-RU" sz="1000" b="1" dirty="0" err="1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Вшивцевой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, Гагарина, Молодежная, Заводская, Свобода, Пугачевская, Шевелева, Академика Марчука, Коммунальная, Ленина, Баулина, Комсомольская, Первомайская, </a:t>
            </a:r>
            <a:r>
              <a:rPr lang="ru-RU" sz="1000" b="1" dirty="0" err="1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Луговцева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, Мира, Калинина, Пионерская объем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выполненных работ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1500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м2 стоимость выполненных работ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2137,1 тыс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.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рублей. Устройство щебеночного покрытия дорог по улицам: Рабочая, Луначарская, Полевая объем выполненных работ 2500 м2 стоимость выполненных работ 4545,4 тыс. рублей.</a:t>
            </a:r>
          </a:p>
          <a:p>
            <a:pPr marL="0" indent="0" algn="just">
              <a:buFont typeface="Wingdings" pitchFamily="2" charset="2"/>
              <a:buNone/>
              <a:defRPr/>
            </a:pPr>
            <a:endParaRPr lang="ru-RU" sz="1000" b="1" dirty="0" smtClean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just">
              <a:buFont typeface="Wingdings" pitchFamily="2" charset="2"/>
              <a:buNone/>
              <a:defRPr/>
            </a:pP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В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рамках муниципальной программы «Капитальный ремонт, ремонт и содержание автомобильных дорог общего пользования местного значения в границах Духовницкого муниципального района на 2021-2025 годы» выполнен ремонт автомобильной дороги по ул.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30 лет Победы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в р.п. Духовницкое, объем выполненных работ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1800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м2, стоимость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4158,9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тыс. рублей.</a:t>
            </a:r>
          </a:p>
          <a:p>
            <a:pPr marL="0" indent="0" algn="just">
              <a:buFont typeface="Wingdings" pitchFamily="2" charset="2"/>
              <a:buNone/>
              <a:defRPr/>
            </a:pP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just">
              <a:buFont typeface="Wingdings" pitchFamily="2" charset="2"/>
              <a:buNone/>
              <a:defRPr/>
            </a:pP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endParaRPr lang="ru-RU" sz="1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50"/>
          <a:stretch/>
        </p:blipFill>
        <p:spPr>
          <a:xfrm>
            <a:off x="3770053" y="4150314"/>
            <a:ext cx="4762387" cy="2692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00"/>
          <a:stretch/>
        </p:blipFill>
        <p:spPr>
          <a:xfrm>
            <a:off x="3770053" y="1523920"/>
            <a:ext cx="4690379" cy="2697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517525" y="1587500"/>
            <a:ext cx="7261225" cy="530225"/>
          </a:xfrm>
        </p:spPr>
        <p:txBody>
          <a:bodyPr/>
          <a:lstStyle/>
          <a:p>
            <a:pPr algn="ctr"/>
            <a:r>
              <a:rPr lang="ru-RU" altLang="ru-RU" sz="1800" b="1" u="sng" dirty="0" smtClean="0"/>
              <a:t>Выполнены работы по устройству тротуаров в р.п. Духовницкое по ул. Красноармейская, ул. Чернышевского. Общий объем работ составил  1620,0 кв.м. на общую сумму 5036,4 тыс.руб.</a:t>
            </a:r>
            <a:br>
              <a:rPr lang="ru-RU" altLang="ru-RU" sz="1800" b="1" u="sng" dirty="0" smtClean="0"/>
            </a:br>
            <a:endParaRPr lang="ru-RU" altLang="ru-RU" sz="1800" b="1" u="sng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028" y="3645024"/>
            <a:ext cx="4128458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04864"/>
            <a:ext cx="4720605" cy="3540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382588" y="1452563"/>
            <a:ext cx="7753350" cy="530225"/>
          </a:xfrm>
        </p:spPr>
        <p:txBody>
          <a:bodyPr/>
          <a:lstStyle/>
          <a:p>
            <a:pPr algn="ctr"/>
            <a:r>
              <a:rPr lang="ru-RU" altLang="ru-RU" sz="1500" b="1" u="sng" dirty="0" smtClean="0"/>
              <a:t>В рамках регионального проекта</a:t>
            </a:r>
            <a:br>
              <a:rPr lang="ru-RU" altLang="ru-RU" sz="1500" b="1" u="sng" dirty="0" smtClean="0"/>
            </a:br>
            <a:r>
              <a:rPr lang="ru-RU" altLang="ru-RU" sz="1500" b="1" u="sng" dirty="0" smtClean="0"/>
              <a:t> «Развитие инфраструктуры образовательных организаций Саратовской области» на 2022-2026 годы </a:t>
            </a:r>
            <a:br>
              <a:rPr lang="ru-RU" altLang="ru-RU" sz="1500" b="1" u="sng" dirty="0" smtClean="0"/>
            </a:br>
            <a:r>
              <a:rPr lang="ru-RU" altLang="ru-RU" sz="1500" b="1" u="sng" dirty="0" smtClean="0"/>
              <a:t>в 2023 году в 6 образовательных учреждениях осуществлен текущий ремонт</a:t>
            </a:r>
          </a:p>
        </p:txBody>
      </p:sp>
      <p:sp>
        <p:nvSpPr>
          <p:cNvPr id="32776" name="AutoShape 2" descr="IMG-5e062ccb42052dcb64b4c763dd3dc138-V.jpg"/>
          <p:cNvSpPr>
            <a:spLocks noChangeAspect="1" noChangeArrowheads="1"/>
          </p:cNvSpPr>
          <p:nvPr/>
        </p:nvSpPr>
        <p:spPr bwMode="auto">
          <a:xfrm>
            <a:off x="115888" y="7493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/>
          <a:lstStyle/>
          <a:p>
            <a:pPr eaLnBrk="1" hangingPunct="1"/>
            <a:endParaRPr lang="ru-RU" altLang="ru-RU" sz="600"/>
          </a:p>
        </p:txBody>
      </p:sp>
      <p:sp>
        <p:nvSpPr>
          <p:cNvPr id="32777" name="AutoShape 4" descr="IMG-5e062ccb42052dcb64b4c763dd3dc138-V.jpg"/>
          <p:cNvSpPr>
            <a:spLocks noChangeAspect="1" noChangeArrowheads="1"/>
          </p:cNvSpPr>
          <p:nvPr/>
        </p:nvSpPr>
        <p:spPr bwMode="auto">
          <a:xfrm>
            <a:off x="230188" y="8636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/>
          <a:lstStyle/>
          <a:p>
            <a:pPr eaLnBrk="1" hangingPunct="1"/>
            <a:endParaRPr lang="ru-RU" altLang="ru-RU" sz="60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8" y="2343151"/>
            <a:ext cx="2921100" cy="2190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424" y="2300173"/>
            <a:ext cx="2976121" cy="2232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545" y="2331716"/>
            <a:ext cx="2918817" cy="2189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6" y="4520829"/>
            <a:ext cx="3053687" cy="2290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067" y="4459503"/>
            <a:ext cx="3135455" cy="2351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9" r="9894"/>
          <a:stretch/>
        </p:blipFill>
        <p:spPr>
          <a:xfrm>
            <a:off x="6112137" y="4520829"/>
            <a:ext cx="2915887" cy="2214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565150" y="1587500"/>
            <a:ext cx="7180263" cy="530225"/>
          </a:xfrm>
        </p:spPr>
        <p:txBody>
          <a:bodyPr/>
          <a:lstStyle/>
          <a:p>
            <a:pPr algn="ctr"/>
            <a:r>
              <a:rPr lang="ru-RU" altLang="ru-RU" b="1" dirty="0" smtClean="0"/>
              <a:t> </a:t>
            </a:r>
            <a:r>
              <a:rPr lang="ru-RU" sz="1800" b="1" dirty="0" smtClean="0"/>
              <a:t>В 2023 году в рамках регионального проекта «50 домов культуры» проведен ремонт кровли МУК «Районный Дом культуры УК» на сумму 1225,35 тыс. рублей. </a:t>
            </a:r>
            <a:endParaRPr lang="ru-RU" altLang="ru-RU" sz="1800" b="1" u="sng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636912"/>
            <a:ext cx="4032449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284984"/>
            <a:ext cx="4475990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 u="sng" smtClean="0">
                <a:solidFill>
                  <a:schemeClr val="bg1"/>
                </a:solidFill>
              </a:rPr>
              <a:t>Библиотечное обслуживание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638" y="2466975"/>
            <a:ext cx="2871787" cy="2562225"/>
          </a:xfrm>
        </p:spPr>
        <p:txBody>
          <a:bodyPr>
            <a:normAutofit/>
          </a:bodyPr>
          <a:lstStyle/>
          <a:p>
            <a:pPr marL="0" indent="0">
              <a:buFont typeface="Wingdings" pitchFamily="2" charset="2"/>
              <a:buNone/>
              <a:defRPr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15 библиотек: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-Центральная библиотека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- Детская библиотека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ru-RU" sz="1800" b="1" dirty="0" err="1">
                <a:solidFill>
                  <a:schemeClr val="accent6">
                    <a:lumMod val="50000"/>
                  </a:schemeClr>
                </a:solidFill>
              </a:rPr>
              <a:t>Духовницкий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 филиал № 1 (п. Волжский) 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- 12 сельских филиалов.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954" y="1828800"/>
            <a:ext cx="6003209" cy="4722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7900" y="1052513"/>
            <a:ext cx="4068763" cy="3441700"/>
          </a:xfrm>
        </p:spPr>
        <p:txBody>
          <a:bodyPr/>
          <a:lstStyle/>
          <a:p>
            <a:pPr algn="ctr"/>
            <a:r>
              <a:rPr lang="ru-RU" altLang="ru-RU" sz="3000" b="1" smtClean="0">
                <a:solidFill>
                  <a:schemeClr val="bg1"/>
                </a:solidFill>
              </a:rPr>
              <a:t>С целью сохранения социально-экономической стабильности на территории Духовницкого муниципального района принято решение считать основными задачами в 2023 году</a:t>
            </a:r>
          </a:p>
        </p:txBody>
      </p:sp>
      <p:pic>
        <p:nvPicPr>
          <p:cNvPr id="35843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388" y="1644650"/>
            <a:ext cx="4451350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герб"/>
          <p:cNvPicPr>
            <a:picLocks noGrp="1" noChangeAspect="1" noChangeArrowheads="1"/>
          </p:cNvPicPr>
          <p:nvPr>
            <p:ph type="title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060450" cy="1371600"/>
          </a:xfrm>
          <a:noFill/>
        </p:spPr>
      </p:pic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285750" y="910888"/>
            <a:ext cx="8715375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ru-RU" altLang="ru-RU" sz="1800" b="1" i="1" dirty="0">
                <a:solidFill>
                  <a:srgbClr val="FF0066"/>
                </a:solidFill>
                <a:latin typeface="PT Astra Serif" pitchFamily="18" charset="-52"/>
              </a:rPr>
              <a:t>Контактная информация</a:t>
            </a:r>
            <a:endParaRPr lang="ru-RU" altLang="ru-RU" sz="1800" i="1" dirty="0">
              <a:solidFill>
                <a:srgbClr val="FF0066"/>
              </a:solidFill>
              <a:latin typeface="PT Astra Serif" pitchFamily="18" charset="-52"/>
            </a:endParaRPr>
          </a:p>
          <a:p>
            <a:pPr algn="ctr" eaLnBrk="1" hangingPunct="1"/>
            <a:r>
              <a:rPr lang="ru-RU" altLang="ru-RU" sz="1800" b="1" dirty="0">
                <a:latin typeface="PT Astra Serif" pitchFamily="18" charset="-52"/>
              </a:rPr>
              <a:t> </a:t>
            </a:r>
            <a:endParaRPr lang="ru-RU" altLang="ru-RU" sz="1800" dirty="0">
              <a:latin typeface="PT Astra Serif" pitchFamily="18" charset="-52"/>
            </a:endParaRPr>
          </a:p>
          <a:p>
            <a:pPr algn="ctr" eaLnBrk="1" hangingPunct="1"/>
            <a:r>
              <a:rPr lang="ru-RU" altLang="ru-RU" sz="1800" b="1" dirty="0">
                <a:latin typeface="PT Astra Serif" pitchFamily="18" charset="-52"/>
              </a:rPr>
              <a:t>  Адрес:</a:t>
            </a:r>
            <a:endParaRPr lang="ru-RU" altLang="ru-RU" sz="1800" dirty="0">
              <a:latin typeface="PT Astra Serif" pitchFamily="18" charset="-52"/>
            </a:endParaRPr>
          </a:p>
          <a:p>
            <a:pPr algn="ctr" eaLnBrk="1" hangingPunct="1"/>
            <a:r>
              <a:rPr lang="ru-RU" altLang="ru-RU" sz="1800" dirty="0">
                <a:latin typeface="PT Astra Serif" pitchFamily="18" charset="-52"/>
              </a:rPr>
              <a:t>413900, Саратовская область, Духовницкий район,</a:t>
            </a:r>
          </a:p>
          <a:p>
            <a:pPr algn="ctr" eaLnBrk="1" hangingPunct="1"/>
            <a:r>
              <a:rPr lang="ru-RU" altLang="ru-RU" sz="1800" dirty="0">
                <a:latin typeface="PT Astra Serif" pitchFamily="18" charset="-52"/>
              </a:rPr>
              <a:t>р.п. Духовницкое, ул. Ленина, 29</a:t>
            </a:r>
          </a:p>
          <a:p>
            <a:pPr algn="ctr" eaLnBrk="1" hangingPunct="1"/>
            <a:r>
              <a:rPr lang="ru-RU" altLang="ru-RU" sz="1800" dirty="0">
                <a:latin typeface="PT Astra Serif" pitchFamily="18" charset="-52"/>
              </a:rPr>
              <a:t> </a:t>
            </a:r>
          </a:p>
          <a:p>
            <a:pPr algn="ctr" eaLnBrk="1" hangingPunct="1"/>
            <a:r>
              <a:rPr lang="ru-RU" altLang="ru-RU" sz="1800" b="1" dirty="0">
                <a:latin typeface="PT Astra Serif" pitchFamily="18" charset="-52"/>
              </a:rPr>
              <a:t>Тел.:</a:t>
            </a:r>
            <a:r>
              <a:rPr lang="ru-RU" altLang="ru-RU" sz="1800" dirty="0">
                <a:latin typeface="PT Astra Serif" pitchFamily="18" charset="-52"/>
              </a:rPr>
              <a:t> 8(84573) 2-10-01</a:t>
            </a:r>
          </a:p>
          <a:p>
            <a:pPr algn="ctr" eaLnBrk="1" hangingPunct="1"/>
            <a:r>
              <a:rPr lang="ru-RU" altLang="ru-RU" sz="1800" b="1" dirty="0">
                <a:latin typeface="PT Astra Serif" pitchFamily="18" charset="-52"/>
              </a:rPr>
              <a:t>Факс:</a:t>
            </a:r>
            <a:r>
              <a:rPr lang="ru-RU" altLang="ru-RU" sz="1800" dirty="0">
                <a:latin typeface="PT Astra Serif" pitchFamily="18" charset="-52"/>
              </a:rPr>
              <a:t> 8(84573) 2-12-39</a:t>
            </a:r>
          </a:p>
          <a:p>
            <a:pPr algn="ctr" eaLnBrk="1" hangingPunct="1"/>
            <a:r>
              <a:rPr lang="ru-RU" altLang="ru-RU" sz="1800" dirty="0">
                <a:latin typeface="PT Astra Serif" pitchFamily="18" charset="-52"/>
              </a:rPr>
              <a:t> </a:t>
            </a:r>
          </a:p>
          <a:p>
            <a:pPr algn="ctr" eaLnBrk="1" hangingPunct="1"/>
            <a:r>
              <a:rPr lang="ru-RU" altLang="ru-RU" sz="1800" b="1" dirty="0">
                <a:latin typeface="PT Astra Serif" pitchFamily="18" charset="-52"/>
              </a:rPr>
              <a:t>График работы:</a:t>
            </a:r>
            <a:endParaRPr lang="ru-RU" altLang="ru-RU" sz="1800" dirty="0">
              <a:latin typeface="PT Astra Serif" pitchFamily="18" charset="-52"/>
            </a:endParaRPr>
          </a:p>
          <a:p>
            <a:pPr algn="ctr" eaLnBrk="1" hangingPunct="1"/>
            <a:r>
              <a:rPr lang="ru-RU" altLang="ru-RU" sz="1800" dirty="0">
                <a:latin typeface="PT Astra Serif" pitchFamily="18" charset="-52"/>
              </a:rPr>
              <a:t>понедельник-пятница: с 8-00 до 17-30</a:t>
            </a:r>
          </a:p>
          <a:p>
            <a:pPr algn="ctr" eaLnBrk="1" hangingPunct="1"/>
            <a:r>
              <a:rPr lang="ru-RU" altLang="ru-RU" sz="1800" dirty="0">
                <a:latin typeface="PT Astra Serif" pitchFamily="18" charset="-52"/>
              </a:rPr>
              <a:t>перерыв - с 12-00 до 13-30</a:t>
            </a:r>
          </a:p>
          <a:p>
            <a:pPr algn="ctr" eaLnBrk="1" hangingPunct="1"/>
            <a:r>
              <a:rPr lang="ru-RU" altLang="ru-RU" sz="1800" dirty="0">
                <a:latin typeface="PT Astra Serif" pitchFamily="18" charset="-52"/>
              </a:rPr>
              <a:t> </a:t>
            </a:r>
          </a:p>
          <a:p>
            <a:pPr algn="ctr" eaLnBrk="1" hangingPunct="1"/>
            <a:r>
              <a:rPr lang="ru-RU" altLang="ru-RU" sz="1800" b="1" dirty="0" smtClean="0">
                <a:latin typeface="PT Astra Serif" pitchFamily="18" charset="-52"/>
              </a:rPr>
              <a:t>Заместитель главы администрации, начальник </a:t>
            </a:r>
            <a:r>
              <a:rPr lang="ru-RU" altLang="ru-RU" sz="1800" b="1" dirty="0">
                <a:latin typeface="PT Astra Serif" pitchFamily="18" charset="-52"/>
              </a:rPr>
              <a:t>финансового управления администрации </a:t>
            </a:r>
            <a:r>
              <a:rPr lang="ru-RU" altLang="ru-RU" sz="1800" b="1" dirty="0" smtClean="0">
                <a:latin typeface="PT Astra Serif" pitchFamily="18" charset="-52"/>
              </a:rPr>
              <a:t> Духовницкого </a:t>
            </a:r>
            <a:r>
              <a:rPr lang="ru-RU" altLang="ru-RU" sz="1800" b="1" dirty="0">
                <a:latin typeface="PT Astra Serif" pitchFamily="18" charset="-52"/>
              </a:rPr>
              <a:t>муниципального района </a:t>
            </a:r>
            <a:r>
              <a:rPr lang="ru-RU" altLang="ru-RU" sz="1800" b="1" dirty="0" smtClean="0">
                <a:latin typeface="PT Astra Serif" pitchFamily="18" charset="-52"/>
              </a:rPr>
              <a:t>- Зотова </a:t>
            </a:r>
            <a:r>
              <a:rPr lang="ru-RU" altLang="ru-RU" sz="1800" b="1" dirty="0">
                <a:latin typeface="PT Astra Serif" pitchFamily="18" charset="-52"/>
              </a:rPr>
              <a:t>Оксана Александровна</a:t>
            </a:r>
          </a:p>
          <a:p>
            <a:pPr algn="ctr" eaLnBrk="1" hangingPunct="1"/>
            <a:endParaRPr lang="ru-RU" altLang="ru-RU" sz="1800" dirty="0">
              <a:latin typeface="PT Astra Serif" pitchFamily="18" charset="-52"/>
            </a:endParaRPr>
          </a:p>
          <a:p>
            <a:pPr algn="ctr" eaLnBrk="1" hangingPunct="1"/>
            <a:r>
              <a:rPr lang="ru-RU" altLang="ru-RU" sz="1800" b="1" dirty="0">
                <a:latin typeface="PT Astra Serif" pitchFamily="18" charset="-52"/>
              </a:rPr>
              <a:t>Электронный адрес:</a:t>
            </a:r>
            <a:r>
              <a:rPr lang="ru-RU" altLang="ru-RU" sz="1800" dirty="0">
                <a:latin typeface="PT Astra Serif" pitchFamily="18" charset="-52"/>
              </a:rPr>
              <a:t> </a:t>
            </a:r>
            <a:r>
              <a:rPr lang="en-US" altLang="ru-RU" sz="1800" dirty="0" err="1">
                <a:latin typeface="PT Astra Serif" pitchFamily="18" charset="-52"/>
              </a:rPr>
              <a:t>fo</a:t>
            </a:r>
            <a:r>
              <a:rPr lang="ru-RU" altLang="ru-RU" sz="1800" dirty="0">
                <a:latin typeface="PT Astra Serif" pitchFamily="18" charset="-52"/>
              </a:rPr>
              <a:t>07</a:t>
            </a:r>
            <a:r>
              <a:rPr lang="en-US" altLang="ru-RU" sz="1800" dirty="0" err="1">
                <a:latin typeface="PT Astra Serif" pitchFamily="18" charset="-52"/>
              </a:rPr>
              <a:t>duhov</a:t>
            </a:r>
            <a:r>
              <a:rPr lang="ru-RU" altLang="ru-RU" sz="1800" dirty="0">
                <a:latin typeface="PT Astra Serif" pitchFamily="18" charset="-52"/>
              </a:rPr>
              <a:t>@</a:t>
            </a:r>
            <a:r>
              <a:rPr lang="en-US" altLang="ru-RU" sz="1800" dirty="0">
                <a:latin typeface="PT Astra Serif" pitchFamily="18" charset="-52"/>
              </a:rPr>
              <a:t>mail</a:t>
            </a:r>
            <a:r>
              <a:rPr lang="ru-RU" altLang="ru-RU" sz="1800" dirty="0">
                <a:latin typeface="PT Astra Serif" pitchFamily="18" charset="-52"/>
              </a:rPr>
              <a:t>.</a:t>
            </a:r>
            <a:r>
              <a:rPr lang="en-US" altLang="ru-RU" sz="1800" dirty="0" err="1">
                <a:latin typeface="PT Astra Serif" pitchFamily="18" charset="-52"/>
              </a:rPr>
              <a:t>ru</a:t>
            </a:r>
            <a:endParaRPr lang="ru-RU" altLang="ru-RU" sz="1800" dirty="0">
              <a:latin typeface="PT Astra Serif" pitchFamily="18" charset="-52"/>
            </a:endParaRPr>
          </a:p>
          <a:p>
            <a:pPr algn="ctr" eaLnBrk="1" hangingPunct="1"/>
            <a:r>
              <a:rPr lang="ru-RU" altLang="ru-RU" sz="1800" dirty="0">
                <a:latin typeface="PT Astra Serif" pitchFamily="18" charset="-52"/>
              </a:rPr>
              <a:t> </a:t>
            </a:r>
            <a:r>
              <a:rPr lang="ru-RU" altLang="ru-RU" sz="1800" b="1" dirty="0">
                <a:latin typeface="PT Astra Serif" pitchFamily="18" charset="-52"/>
              </a:rPr>
              <a:t>Официальный сайт:</a:t>
            </a:r>
            <a:r>
              <a:rPr lang="ru-RU" altLang="ru-RU" sz="1800" dirty="0">
                <a:latin typeface="PT Astra Serif" pitchFamily="18" charset="-52"/>
              </a:rPr>
              <a:t> </a:t>
            </a:r>
            <a:r>
              <a:rPr lang="en-US" altLang="ru-RU" sz="1800" dirty="0">
                <a:latin typeface="PT Astra Serif" pitchFamily="18" charset="-52"/>
              </a:rPr>
              <a:t>http</a:t>
            </a:r>
            <a:r>
              <a:rPr lang="ru-RU" altLang="ru-RU" sz="1800" dirty="0">
                <a:latin typeface="PT Astra Serif" pitchFamily="18" charset="-52"/>
              </a:rPr>
              <a:t>://</a:t>
            </a:r>
            <a:r>
              <a:rPr lang="en-US" altLang="ru-RU" sz="1800" dirty="0" err="1">
                <a:latin typeface="PT Astra Serif" pitchFamily="18" charset="-52"/>
              </a:rPr>
              <a:t>duhovnitskoe</a:t>
            </a:r>
            <a:r>
              <a:rPr lang="ru-RU" altLang="ru-RU" sz="1800" dirty="0">
                <a:latin typeface="PT Astra Serif" pitchFamily="18" charset="-52"/>
              </a:rPr>
              <a:t>.</a:t>
            </a:r>
            <a:r>
              <a:rPr lang="en-US" altLang="ru-RU" sz="1800" dirty="0" err="1">
                <a:latin typeface="PT Astra Serif" pitchFamily="18" charset="-52"/>
              </a:rPr>
              <a:t>sarmo</a:t>
            </a:r>
            <a:r>
              <a:rPr lang="ru-RU" altLang="ru-RU" sz="1800" dirty="0">
                <a:latin typeface="PT Astra Serif" pitchFamily="18" charset="-52"/>
              </a:rPr>
              <a:t>.</a:t>
            </a:r>
            <a:r>
              <a:rPr lang="en-US" altLang="ru-RU" sz="1800" dirty="0" err="1">
                <a:latin typeface="PT Astra Serif" pitchFamily="18" charset="-52"/>
              </a:rPr>
              <a:t>ru</a:t>
            </a:r>
            <a:r>
              <a:rPr lang="ru-RU" altLang="ru-RU" sz="1800" dirty="0">
                <a:latin typeface="PT Astra Serif" pitchFamily="18" charset="-52"/>
              </a:rPr>
              <a:t>/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5"/>
          <p:cNvGraphicFramePr>
            <a:graphicFrameLocks noGrp="1" noChangeAspect="1"/>
          </p:cNvGraphicFramePr>
          <p:nvPr>
            <p:ph sz="half" idx="1"/>
          </p:nvPr>
        </p:nvGraphicFramePr>
        <p:xfrm>
          <a:off x="468313" y="2565400"/>
          <a:ext cx="4038600" cy="2693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8" r:id="rId3" imgW="4035902" imgH="2694666" progId="Excel.Sheet.8">
                  <p:embed/>
                </p:oleObj>
              </mc:Choice>
              <mc:Fallback>
                <p:oleObj r:id="rId3" imgW="4035902" imgH="2694666" progId="Excel.Sheet.8">
                  <p:embed/>
                  <p:pic>
                    <p:nvPicPr>
                      <p:cNvPr id="0" name="Picture 1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2565400"/>
                        <a:ext cx="4038600" cy="2693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1" name="Picture 4" descr="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258888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258888" y="-42863"/>
          <a:ext cx="7885112" cy="68990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78552"/>
                <a:gridCol w="649592"/>
                <a:gridCol w="577415"/>
                <a:gridCol w="1059681"/>
                <a:gridCol w="792088"/>
                <a:gridCol w="2627784"/>
              </a:tblGrid>
              <a:tr h="210841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           </a:t>
                      </a:r>
                      <a:r>
                        <a:rPr lang="ru-RU" sz="1400" b="1" i="1" u="none" strike="noStrike" dirty="0">
                          <a:effectLst/>
                        </a:rPr>
                        <a:t>Исполнение по доходам бюджета Духовницкого муниципального района за </a:t>
                      </a:r>
                      <a:r>
                        <a:rPr lang="ru-RU" sz="1400" b="1" i="1" u="none" strike="noStrike" dirty="0" smtClean="0">
                          <a:effectLst/>
                        </a:rPr>
                        <a:t>2023 </a:t>
                      </a:r>
                      <a:r>
                        <a:rPr lang="ru-RU" sz="1400" b="1" i="1" u="none" strike="noStrike" dirty="0">
                          <a:effectLst/>
                        </a:rPr>
                        <a:t>год</a:t>
                      </a:r>
                      <a:endParaRPr lang="ru-RU" sz="1400" b="1" i="1" u="none" strike="noStrike" dirty="0">
                        <a:effectLst/>
                        <a:latin typeface="Times New Roman"/>
                      </a:endParaRPr>
                    </a:p>
                  </a:txBody>
                  <a:tcPr marL="3338" marR="3338" marT="3338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6700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effectLst/>
                        <a:latin typeface="Times New Roman"/>
                      </a:endParaRPr>
                    </a:p>
                  </a:txBody>
                  <a:tcPr marL="3338" marR="3338" marT="3338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>
                        <a:effectLst/>
                        <a:latin typeface="Times New Roman"/>
                      </a:endParaRPr>
                    </a:p>
                  </a:txBody>
                  <a:tcPr marL="3338" marR="3338" marT="333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>
                        <a:effectLst/>
                        <a:latin typeface="Times New Roman"/>
                      </a:endParaRPr>
                    </a:p>
                  </a:txBody>
                  <a:tcPr marL="3338" marR="3338" marT="333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>
                        <a:effectLst/>
                        <a:latin typeface="Times New Roman"/>
                      </a:endParaRPr>
                    </a:p>
                  </a:txBody>
                  <a:tcPr marL="3338" marR="3338" marT="333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3338" marR="3338" marT="333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</a:rPr>
                        <a:t> (</a:t>
                      </a:r>
                      <a:r>
                        <a:rPr lang="ru-RU" sz="900" u="none" strike="noStrike" dirty="0" err="1">
                          <a:effectLst/>
                        </a:rPr>
                        <a:t>тыс.руб</a:t>
                      </a:r>
                      <a:r>
                        <a:rPr lang="ru-RU" sz="900" u="none" strike="noStrike" dirty="0">
                          <a:effectLst/>
                        </a:rPr>
                        <a:t>.)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3338" marR="3338" marT="3338" marB="0" anchor="ctr"/>
                </a:tc>
              </a:tr>
              <a:tr h="2998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3338" marR="3338" marT="3338" marB="0" anchor="ctr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 </a:t>
                      </a:r>
                      <a:r>
                        <a:rPr lang="ru-RU" sz="1000" b="1" u="none" strike="noStrike" dirty="0" smtClean="0">
                          <a:effectLst/>
                        </a:rPr>
                        <a:t>План 2023 года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3338" marR="3338" marT="3338" marB="0" anchor="ctr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smtClean="0">
                          <a:effectLst/>
                        </a:rPr>
                        <a:t>Факт 2023 года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3338" marR="3338" marT="3338" marB="0" anchor="ctr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smtClean="0">
                          <a:effectLst/>
                        </a:rPr>
                        <a:t>% исполнения</a:t>
                      </a:r>
                      <a:r>
                        <a:rPr lang="ru-RU" sz="1000" b="1" u="none" strike="noStrike" baseline="0" smtClean="0">
                          <a:effectLst/>
                        </a:rPr>
                        <a:t> </a:t>
                      </a:r>
                      <a:r>
                        <a:rPr lang="ru-RU" sz="1000" b="1" u="none" strike="noStrike" smtClean="0">
                          <a:effectLst/>
                        </a:rPr>
                        <a:t>к 2023 году 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3338" marR="3338" marT="3338" marB="0" anchor="ctr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smtClean="0">
                          <a:effectLst/>
                        </a:rPr>
                        <a:t>Отклонение (+,-)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3338" marR="3338" marT="3338" marB="0" anchor="ctr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smtClean="0">
                          <a:effectLst/>
                        </a:rPr>
                        <a:t>Причины отклонения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3338" marR="3338" marT="3338" marB="0" anchor="ctr">
                    <a:solidFill>
                      <a:srgbClr val="33CCCC"/>
                    </a:solidFill>
                  </a:tcPr>
                </a:tc>
              </a:tr>
              <a:tr h="1367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1" i="0" u="none" strike="noStrike">
                        <a:effectLst/>
                        <a:latin typeface="Times New Roman"/>
                      </a:endParaRPr>
                    </a:p>
                  </a:txBody>
                  <a:tcPr marL="3338" marR="3338" marT="3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2</a:t>
                      </a:r>
                      <a:endParaRPr lang="ru-RU" sz="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3338" marR="3338" marT="3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effectLst/>
                          <a:latin typeface="Times New Roman"/>
                        </a:rPr>
                        <a:t>3</a:t>
                      </a:r>
                      <a:endParaRPr lang="ru-RU" sz="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3338" marR="3338" marT="3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effectLst/>
                          <a:latin typeface="Times New Roman"/>
                        </a:rPr>
                        <a:t>4</a:t>
                      </a:r>
                      <a:endParaRPr lang="ru-RU" sz="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3338" marR="3338" marT="3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effectLst/>
                          <a:latin typeface="Times New Roman"/>
                        </a:rPr>
                        <a:t>5</a:t>
                      </a:r>
                      <a:endParaRPr lang="ru-RU" sz="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3338" marR="3338" marT="3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effectLst/>
                          <a:latin typeface="Times New Roman"/>
                        </a:rPr>
                        <a:t>6</a:t>
                      </a:r>
                      <a:endParaRPr lang="ru-RU" sz="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3338" marR="3338" marT="3338" marB="0" anchor="ctr"/>
                </a:tc>
              </a:tr>
              <a:tr h="27015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1" u="none" strike="noStrike" dirty="0" smtClean="0">
                          <a:effectLst/>
                        </a:rPr>
                        <a:t>ИТОГО НАЛОГОВЫЕ И НЕНАЛОГОВЫЕ ДОХОДЫ</a:t>
                      </a:r>
                      <a:endParaRPr lang="ru-RU" sz="900" b="1" i="1" u="none" strike="noStrike" dirty="0">
                        <a:effectLst/>
                        <a:latin typeface="Times New Roman"/>
                      </a:endParaRPr>
                    </a:p>
                  </a:txBody>
                  <a:tcPr marL="3338" marR="3338" marT="3338" marB="0" anchor="b">
                    <a:solidFill>
                      <a:srgbClr val="A4DF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113 334,3</a:t>
                      </a:r>
                    </a:p>
                  </a:txBody>
                  <a:tcPr marL="9525" marR="9525" marT="9525" marB="0" anchor="ctr">
                    <a:solidFill>
                      <a:srgbClr val="A4DF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101 692,8</a:t>
                      </a:r>
                    </a:p>
                  </a:txBody>
                  <a:tcPr marL="9525" marR="9525" marT="9525" marB="0" anchor="ctr">
                    <a:solidFill>
                      <a:srgbClr val="A4DF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89,7</a:t>
                      </a:r>
                    </a:p>
                  </a:txBody>
                  <a:tcPr marL="9525" marR="9525" marT="9525" marB="0" anchor="ctr">
                    <a:solidFill>
                      <a:srgbClr val="A4DF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-11 641,5</a:t>
                      </a:r>
                    </a:p>
                  </a:txBody>
                  <a:tcPr marL="9525" marR="9525" marT="9525" marB="0" anchor="ctr">
                    <a:solidFill>
                      <a:srgbClr val="A4DF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</a:rPr>
                        <a:t> </a:t>
                      </a:r>
                      <a:endParaRPr lang="ru-RU" sz="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3338" marR="3338" marT="3338" marB="0" anchor="ctr">
                    <a:solidFill>
                      <a:srgbClr val="A4DFFA"/>
                    </a:solidFill>
                  </a:tcPr>
                </a:tc>
              </a:tr>
              <a:tr h="15754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 smtClean="0">
                          <a:effectLst/>
                        </a:rPr>
                        <a:t>Налоговые доходы</a:t>
                      </a:r>
                      <a:endParaRPr lang="ru-RU" sz="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3338" marR="3338" marT="3338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93 780,9</a:t>
                      </a: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97 135,0</a:t>
                      </a: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103,6</a:t>
                      </a: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3 354,1</a:t>
                      </a: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</a:rPr>
                        <a:t> </a:t>
                      </a:r>
                      <a:endParaRPr lang="ru-RU" sz="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3338" marR="3338" marT="3338" marB="0" anchor="ctr">
                    <a:solidFill>
                      <a:srgbClr val="00B0F0"/>
                    </a:solidFill>
                  </a:tcPr>
                </a:tc>
              </a:tr>
              <a:tr h="15754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 smtClean="0">
                          <a:effectLst/>
                        </a:rPr>
                        <a:t>Налог на доходы физических лиц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3338" marR="3338" marT="333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/>
                        </a:rPr>
                        <a:t>45 334,8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/>
                        </a:rPr>
                        <a:t>46 758,0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103,1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1 423,2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 Повышение МРОТ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3338" marR="3338" marT="3338" marB="0" anchor="ctr"/>
                </a:tc>
              </a:tr>
              <a:tr h="40360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 smtClean="0">
                          <a:effectLst/>
                        </a:rPr>
                        <a:t>Акцизы по подакцизным товарам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3338" marR="3338" marT="333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/>
                        </a:rPr>
                        <a:t>6 600,0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7 682,3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116,4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1 082,3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дополнительно начисленные платежи </a:t>
                      </a:r>
                      <a:br>
                        <a:rPr lang="ru-RU" sz="900" u="none" strike="noStrike" dirty="0" smtClean="0">
                          <a:effectLst/>
                        </a:rPr>
                      </a:br>
                      <a:r>
                        <a:rPr lang="ru-RU" sz="900" u="none" strike="noStrike" dirty="0" smtClean="0">
                          <a:effectLst/>
                        </a:rPr>
                        <a:t>по результатам контрольной работы </a:t>
                      </a:r>
                      <a:br>
                        <a:rPr lang="ru-RU" sz="900" u="none" strike="noStrike" dirty="0" smtClean="0">
                          <a:effectLst/>
                        </a:rPr>
                      </a:br>
                      <a:r>
                        <a:rPr lang="ru-RU" sz="900" u="none" strike="noStrike" dirty="0" smtClean="0">
                          <a:effectLst/>
                        </a:rPr>
                        <a:t>налоговых органов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3338" marR="3338" marT="3338" marB="0" anchor="ctr"/>
                </a:tc>
              </a:tr>
              <a:tr h="270153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smtClean="0">
                          <a:effectLst/>
                        </a:rPr>
                        <a:t>Единый налог на вмененный доход</a:t>
                      </a:r>
                      <a:endParaRPr lang="ru-RU" sz="900" b="0" i="0" u="none" strike="noStrike">
                        <a:effectLst/>
                        <a:latin typeface="Times New Roman"/>
                      </a:endParaRPr>
                    </a:p>
                  </a:txBody>
                  <a:tcPr marL="3338" marR="3338" marT="333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/>
                        </a:rPr>
                        <a:t>-89,9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-89,9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с января 2021 года единый налог на вмененный доход не применяется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3338" marR="3338" marT="3338" marB="0" anchor="ctr"/>
                </a:tc>
              </a:tr>
              <a:tr h="15754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smtClean="0">
                          <a:effectLst/>
                        </a:rPr>
                        <a:t>Единый сельскохозяйственный налог</a:t>
                      </a:r>
                      <a:endParaRPr lang="ru-RU" sz="900" b="0" i="0" u="none" strike="noStrike">
                        <a:effectLst/>
                        <a:latin typeface="Times New Roman"/>
                      </a:endParaRPr>
                    </a:p>
                  </a:txBody>
                  <a:tcPr marL="3338" marR="3338" marT="333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/>
                        </a:rPr>
                        <a:t>26 775,8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/>
                        </a:rPr>
                        <a:t>26 870,3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100,4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94,5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3338" marR="3338" marT="3338" marB="0" anchor="ctr"/>
                </a:tc>
              </a:tr>
              <a:tr h="40360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 smtClean="0">
                          <a:effectLst/>
                        </a:rPr>
                        <a:t>Налог с патентной системы налогообложения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3338" marR="3338" marT="333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/>
                        </a:rPr>
                        <a:t>528,1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/>
                        </a:rPr>
                        <a:t>528,1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дополнительно начисленные платежи </a:t>
                      </a:r>
                      <a:br>
                        <a:rPr lang="ru-RU" sz="900" u="none" strike="noStrike" dirty="0" smtClean="0">
                          <a:effectLst/>
                        </a:rPr>
                      </a:br>
                      <a:r>
                        <a:rPr lang="ru-RU" sz="900" u="none" strike="noStrike" dirty="0" smtClean="0">
                          <a:effectLst/>
                        </a:rPr>
                        <a:t>по результатам контрольной работы </a:t>
                      </a:r>
                      <a:br>
                        <a:rPr lang="ru-RU" sz="900" u="none" strike="noStrike" dirty="0" smtClean="0">
                          <a:effectLst/>
                        </a:rPr>
                      </a:br>
                      <a:r>
                        <a:rPr lang="ru-RU" sz="900" u="none" strike="noStrike" dirty="0" smtClean="0">
                          <a:effectLst/>
                        </a:rPr>
                        <a:t>налоговых органов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3338" marR="3338" marT="3338" marB="0" anchor="ctr"/>
                </a:tc>
              </a:tr>
              <a:tr h="40360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 smtClean="0">
                          <a:effectLst/>
                        </a:rPr>
                        <a:t>Транспортный налог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3338" marR="3338" marT="333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/>
                        </a:rPr>
                        <a:t>13 271,2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14 115,2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106,4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844,0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дополнительно начисленные платежи </a:t>
                      </a:r>
                      <a:br>
                        <a:rPr lang="ru-RU" sz="900" u="none" strike="noStrike" dirty="0" smtClean="0">
                          <a:effectLst/>
                        </a:rPr>
                      </a:br>
                      <a:r>
                        <a:rPr lang="ru-RU" sz="900" u="none" strike="noStrike" dirty="0" smtClean="0">
                          <a:effectLst/>
                        </a:rPr>
                        <a:t>по результатам контрольной работы </a:t>
                      </a:r>
                      <a:br>
                        <a:rPr lang="ru-RU" sz="900" u="none" strike="noStrike" dirty="0" smtClean="0">
                          <a:effectLst/>
                        </a:rPr>
                      </a:br>
                      <a:r>
                        <a:rPr lang="ru-RU" sz="900" u="none" strike="noStrike" dirty="0" smtClean="0">
                          <a:effectLst/>
                        </a:rPr>
                        <a:t>налоговых органов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3338" marR="3338" marT="3338" marB="0" anchor="ctr"/>
                </a:tc>
              </a:tr>
              <a:tr h="40360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 smtClean="0">
                          <a:effectLst/>
                        </a:rPr>
                        <a:t>Государственная пошлина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3338" marR="3338" marT="333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/>
                        </a:rPr>
                        <a:t>1 271,0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/>
                        </a:rPr>
                        <a:t>1 271,0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дополнительно начисленные платежи </a:t>
                      </a:r>
                      <a:br>
                        <a:rPr lang="ru-RU" sz="900" u="none" strike="noStrike" dirty="0" smtClean="0">
                          <a:effectLst/>
                        </a:rPr>
                      </a:br>
                      <a:r>
                        <a:rPr lang="ru-RU" sz="900" u="none" strike="noStrike" dirty="0" smtClean="0">
                          <a:effectLst/>
                        </a:rPr>
                        <a:t>по результатам контрольной работы </a:t>
                      </a:r>
                      <a:br>
                        <a:rPr lang="ru-RU" sz="900" u="none" strike="noStrike" dirty="0" smtClean="0">
                          <a:effectLst/>
                        </a:rPr>
                      </a:br>
                      <a:r>
                        <a:rPr lang="ru-RU" sz="900" u="none" strike="noStrike" dirty="0" smtClean="0">
                          <a:effectLst/>
                        </a:rPr>
                        <a:t>налоговых органов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3338" marR="3338" marT="3338" marB="0" anchor="ctr"/>
                </a:tc>
              </a:tr>
              <a:tr h="15754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smtClean="0">
                          <a:effectLst/>
                        </a:rPr>
                        <a:t>Неналоговые доходы</a:t>
                      </a:r>
                      <a:endParaRPr lang="ru-RU" sz="900" b="1" i="0" u="none" strike="noStrike">
                        <a:effectLst/>
                        <a:latin typeface="Times New Roman"/>
                      </a:endParaRPr>
                    </a:p>
                  </a:txBody>
                  <a:tcPr marL="3338" marR="3338" marT="333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19 553,4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4 557,8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23,3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-14 995,6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3338" marR="3338" marT="3338" marB="0" anchor="ctr"/>
                </a:tc>
              </a:tr>
              <a:tr h="4036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effectLst/>
                        </a:rPr>
                        <a:t>Доходы от использования имущества, находящегося в муниципальной собственности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3338" marR="3338" marT="3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2 120,0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2 121,8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100,1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1,8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3338" marR="3338" marT="3338" marB="0" anchor="ctr"/>
                </a:tc>
              </a:tr>
              <a:tr h="270153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smtClean="0">
                          <a:effectLst/>
                        </a:rPr>
                        <a:t>Арендная плата за земли</a:t>
                      </a:r>
                      <a:endParaRPr lang="ru-RU" sz="900" b="0" i="0" u="none" strike="noStrike">
                        <a:effectLst/>
                        <a:latin typeface="Times New Roman"/>
                      </a:endParaRPr>
                    </a:p>
                  </a:txBody>
                  <a:tcPr marL="3338" marR="3338" marT="333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/>
                        </a:rPr>
                        <a:t>1 963,0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/>
                        </a:rPr>
                        <a:t>1 963,4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0,4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Дополнительные доходы от сдачи в аренду земельных участков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3338" marR="3338" marT="3338" marB="0" anchor="ctr"/>
                </a:tc>
              </a:tr>
              <a:tr h="270153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smtClean="0">
                          <a:effectLst/>
                        </a:rPr>
                        <a:t>Доходы от сдачи в аренду имущества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3338" marR="3338" marT="333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/>
                        </a:rPr>
                        <a:t>157,0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/>
                        </a:rPr>
                        <a:t>158,4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100,9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1,4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Дополнительные доходы от сдачи в аренду муниципального имущества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3338" marR="3338" marT="3338" marB="0" anchor="ctr"/>
                </a:tc>
              </a:tr>
              <a:tr h="270153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 smtClean="0">
                          <a:effectLst/>
                        </a:rPr>
                        <a:t>Платежи от муниципальных унитарных предприятий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3338" marR="3338" marT="333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 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/>
                        </a:rPr>
                        <a:t>0,0</a:t>
                      </a:r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3338" marR="3338" marT="3338" marB="0" anchor="ctr"/>
                </a:tc>
              </a:tr>
              <a:tr h="40360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smtClean="0">
                          <a:effectLst/>
                        </a:rPr>
                        <a:t>Платежи при пользовании природными ресурсами</a:t>
                      </a:r>
                      <a:endParaRPr lang="ru-RU" sz="900" b="0" i="0" u="none" strike="noStrike">
                        <a:effectLst/>
                        <a:latin typeface="Times New Roman"/>
                      </a:endParaRPr>
                    </a:p>
                  </a:txBody>
                  <a:tcPr marL="3338" marR="3338" marT="333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/>
                        </a:rPr>
                        <a:t>47,6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/>
                        </a:rPr>
                        <a:t>47,6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дополнительно начисленные платежи </a:t>
                      </a:r>
                      <a:br>
                        <a:rPr lang="ru-RU" sz="900" u="none" strike="noStrike" dirty="0" smtClean="0">
                          <a:effectLst/>
                        </a:rPr>
                      </a:br>
                      <a:r>
                        <a:rPr lang="ru-RU" sz="900" u="none" strike="noStrike" dirty="0" smtClean="0">
                          <a:effectLst/>
                        </a:rPr>
                        <a:t>по результатам контрольной работы </a:t>
                      </a:r>
                      <a:br>
                        <a:rPr lang="ru-RU" sz="900" u="none" strike="noStrike" dirty="0" smtClean="0">
                          <a:effectLst/>
                        </a:rPr>
                      </a:br>
                      <a:r>
                        <a:rPr lang="ru-RU" sz="900" u="none" strike="noStrike" dirty="0" smtClean="0">
                          <a:effectLst/>
                        </a:rPr>
                        <a:t>налоговых органов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3338" marR="3338" marT="3338" marB="0" anchor="ctr"/>
                </a:tc>
              </a:tr>
              <a:tr h="15754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smtClean="0">
                          <a:effectLst/>
                        </a:rPr>
                        <a:t>Доходы от оказания платных услуг</a:t>
                      </a:r>
                      <a:endParaRPr lang="ru-RU" sz="900" b="0" i="0" u="none" strike="noStrike">
                        <a:effectLst/>
                        <a:latin typeface="Times New Roman"/>
                      </a:endParaRPr>
                    </a:p>
                  </a:txBody>
                  <a:tcPr marL="3338" marR="3338" marT="333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/>
                        </a:rPr>
                        <a:t>190,3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/>
                        </a:rPr>
                        <a:t>190,3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3338" marR="3338" marT="3338" marB="0" anchor="ctr"/>
                </a:tc>
              </a:tr>
              <a:tr h="53705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smtClean="0">
                          <a:effectLst/>
                        </a:rPr>
                        <a:t>Доходы от продажи материальных активов</a:t>
                      </a:r>
                      <a:endParaRPr lang="ru-RU" sz="900" b="0" i="0" u="none" strike="noStrike">
                        <a:effectLst/>
                        <a:latin typeface="Times New Roman"/>
                      </a:endParaRPr>
                    </a:p>
                  </a:txBody>
                  <a:tcPr marL="3338" marR="3338" marT="333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/>
                        </a:rPr>
                        <a:t>16 461,6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/>
                        </a:rPr>
                        <a:t>1 442,9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8,8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-15 018,7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Снижение в связи с отсутствием </a:t>
                      </a:r>
                      <a:br>
                        <a:rPr lang="ru-RU" sz="900" u="none" strike="noStrike" dirty="0" smtClean="0">
                          <a:effectLst/>
                        </a:rPr>
                      </a:br>
                      <a:r>
                        <a:rPr lang="ru-RU" sz="900" u="none" strike="noStrike" dirty="0" smtClean="0">
                          <a:effectLst/>
                        </a:rPr>
                        <a:t>претендентов на участие в аукционах </a:t>
                      </a:r>
                      <a:br>
                        <a:rPr lang="ru-RU" sz="900" u="none" strike="noStrike" dirty="0" smtClean="0">
                          <a:effectLst/>
                        </a:rPr>
                      </a:br>
                      <a:r>
                        <a:rPr lang="ru-RU" sz="900" u="none" strike="noStrike" dirty="0" smtClean="0">
                          <a:effectLst/>
                        </a:rPr>
                        <a:t>по продаже муниципального </a:t>
                      </a:r>
                      <a:br>
                        <a:rPr lang="ru-RU" sz="900" u="none" strike="noStrike" dirty="0" smtClean="0">
                          <a:effectLst/>
                        </a:rPr>
                      </a:br>
                      <a:r>
                        <a:rPr lang="ru-RU" sz="900" u="none" strike="noStrike" dirty="0" smtClean="0">
                          <a:effectLst/>
                        </a:rPr>
                        <a:t>имущества и земельных участков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3338" marR="3338" marT="3338" marB="0" anchor="ctr"/>
                </a:tc>
              </a:tr>
              <a:tr h="4036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effectLst/>
                        </a:rPr>
                        <a:t>Штрафы, санкции, возмещение ущерба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3338" marR="3338" marT="3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/>
                        </a:rPr>
                        <a:t>733,9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/>
                        </a:rPr>
                        <a:t>733,9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дополнительно начисленные платежи </a:t>
                      </a:r>
                      <a:br>
                        <a:rPr lang="ru-RU" sz="900" u="none" strike="noStrike" dirty="0" smtClean="0">
                          <a:effectLst/>
                        </a:rPr>
                      </a:br>
                      <a:r>
                        <a:rPr lang="ru-RU" sz="900" u="none" strike="noStrike" dirty="0" smtClean="0">
                          <a:effectLst/>
                        </a:rPr>
                        <a:t>по результатам контрольной работы </a:t>
                      </a:r>
                      <a:br>
                        <a:rPr lang="ru-RU" sz="900" u="none" strike="noStrike" dirty="0" smtClean="0">
                          <a:effectLst/>
                        </a:rPr>
                      </a:br>
                      <a:r>
                        <a:rPr lang="ru-RU" sz="900" u="none" strike="noStrike" dirty="0" smtClean="0">
                          <a:effectLst/>
                        </a:rPr>
                        <a:t>налоговых органов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3338" marR="3338" marT="3338" marB="0" anchor="ctr"/>
                </a:tc>
              </a:tr>
              <a:tr h="15754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 smtClean="0">
                          <a:effectLst/>
                        </a:rPr>
                        <a:t>Прочие неналоговые доходы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3338" marR="3338" marT="333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/>
                        </a:rPr>
                        <a:t>21,3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21,3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3338" marR="3338" marT="3338" marB="0" anchor="ctr"/>
                </a:tc>
              </a:tr>
              <a:tr h="27015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1" u="none" strike="noStrike" smtClean="0">
                          <a:effectLst/>
                        </a:rPr>
                        <a:t>ИТОГО НАЛОГОВЫЕ И НЕНАЛОГОВЫЕ ДОХОДЫ</a:t>
                      </a:r>
                      <a:endParaRPr lang="ru-RU" sz="900" b="1" i="1" u="none" strike="noStrike" dirty="0">
                        <a:effectLst/>
                        <a:latin typeface="Times New Roman"/>
                      </a:endParaRPr>
                    </a:p>
                  </a:txBody>
                  <a:tcPr marL="3338" marR="3338" marT="3338" marB="0" anchor="b">
                    <a:solidFill>
                      <a:srgbClr val="A4DF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113 334,3</a:t>
                      </a:r>
                    </a:p>
                  </a:txBody>
                  <a:tcPr marL="9525" marR="9525" marT="9525" marB="0" anchor="ctr">
                    <a:solidFill>
                      <a:srgbClr val="A4DF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101 692,8</a:t>
                      </a:r>
                    </a:p>
                  </a:txBody>
                  <a:tcPr marL="9525" marR="9525" marT="9525" marB="0" anchor="ctr">
                    <a:solidFill>
                      <a:srgbClr val="A4DF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89,7</a:t>
                      </a:r>
                    </a:p>
                  </a:txBody>
                  <a:tcPr marL="9525" marR="9525" marT="9525" marB="0" anchor="ctr">
                    <a:solidFill>
                      <a:srgbClr val="A4DF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-11 641,5</a:t>
                      </a:r>
                    </a:p>
                  </a:txBody>
                  <a:tcPr marL="9525" marR="9525" marT="9525" marB="0" anchor="ctr">
                    <a:solidFill>
                      <a:srgbClr val="A4DF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3338" marR="3338" marT="3338" marB="0" anchor="ctr">
                    <a:solidFill>
                      <a:srgbClr val="A4DFF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58888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</p:nvPr>
        </p:nvGraphicFramePr>
        <p:xfrm>
          <a:off x="1258888" y="188913"/>
          <a:ext cx="7849616" cy="59769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28038"/>
                <a:gridCol w="944716"/>
                <a:gridCol w="717760"/>
                <a:gridCol w="897198"/>
                <a:gridCol w="780721"/>
                <a:gridCol w="2281183"/>
              </a:tblGrid>
              <a:tr h="7937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4839" marR="4839" marT="4839" marB="0" anchor="ctr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</a:rPr>
                        <a:t> План </a:t>
                      </a:r>
                      <a:r>
                        <a:rPr lang="ru-RU" sz="1000" b="1" i="0" u="none" strike="noStrike" dirty="0" smtClean="0">
                          <a:effectLst/>
                        </a:rPr>
                        <a:t>2023</a:t>
                      </a:r>
                      <a:r>
                        <a:rPr lang="ru-RU" sz="1000" b="1" i="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1000" b="1" i="0" u="none" strike="noStrike" dirty="0" smtClean="0">
                          <a:effectLst/>
                        </a:rPr>
                        <a:t>года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4839" marR="4839" marT="4839" marB="0" anchor="ctr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</a:rPr>
                        <a:t>Факт </a:t>
                      </a:r>
                      <a:r>
                        <a:rPr lang="ru-RU" sz="1000" b="1" i="0" u="none" strike="noStrike" dirty="0" smtClean="0">
                          <a:effectLst/>
                        </a:rPr>
                        <a:t>2023 года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4839" marR="4839" marT="4839" marB="0" anchor="ctr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</a:rPr>
                        <a:t>% исполнения к </a:t>
                      </a:r>
                      <a:r>
                        <a:rPr lang="ru-RU" sz="1000" b="1" i="0" u="none" strike="noStrike" dirty="0" smtClean="0">
                          <a:effectLst/>
                        </a:rPr>
                        <a:t>2023 году 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4839" marR="4839" marT="4839" marB="0" anchor="ctr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</a:rPr>
                        <a:t>Отклонение (+,-)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4839" marR="4839" marT="4839" marB="0" anchor="ctr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</a:rPr>
                        <a:t>Причины отклонения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4839" marR="4839" marT="4839" marB="0" anchor="ctr">
                    <a:solidFill>
                      <a:srgbClr val="33CCCC"/>
                    </a:solidFill>
                  </a:tcPr>
                </a:tc>
              </a:tr>
              <a:tr h="2504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1</a:t>
                      </a:r>
                      <a:endParaRPr lang="ru-RU" sz="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4839" marR="4839" marT="4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2</a:t>
                      </a:r>
                      <a:endParaRPr lang="ru-RU" sz="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4839" marR="4839" marT="4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effectLst/>
                          <a:latin typeface="Times New Roman"/>
                        </a:rPr>
                        <a:t>3</a:t>
                      </a:r>
                      <a:endParaRPr lang="ru-RU" sz="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4839" marR="4839" marT="4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effectLst/>
                          <a:latin typeface="Times New Roman"/>
                        </a:rPr>
                        <a:t>4</a:t>
                      </a:r>
                      <a:endParaRPr lang="ru-RU" sz="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4839" marR="4839" marT="4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effectLst/>
                          <a:latin typeface="Times New Roman"/>
                        </a:rPr>
                        <a:t>5</a:t>
                      </a:r>
                      <a:endParaRPr lang="ru-RU" sz="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4839" marR="4839" marT="4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effectLst/>
                          <a:latin typeface="Times New Roman"/>
                        </a:rPr>
                        <a:t>6</a:t>
                      </a:r>
                      <a:endParaRPr lang="ru-RU" sz="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4839" marR="4839" marT="4839" marB="0" anchor="ctr"/>
                </a:tc>
              </a:tr>
              <a:tr h="492437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Дотация на </a:t>
                      </a:r>
                      <a:r>
                        <a:rPr lang="ru-RU" sz="900" u="none" strike="noStrike" dirty="0" smtClean="0">
                          <a:effectLst/>
                        </a:rPr>
                        <a:t>выравнивание уровня </a:t>
                      </a:r>
                      <a:r>
                        <a:rPr lang="ru-RU" sz="900" u="none" strike="noStrike" dirty="0">
                          <a:effectLst/>
                        </a:rPr>
                        <a:t>бюджетной обеспеченности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839" marR="4839" marT="4839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49 880,9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49 880,9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839" marR="4839" marT="4839" marB="0" anchor="ctr"/>
                </a:tc>
              </a:tr>
              <a:tr h="30897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Дотация на сбалансированность бюджета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839" marR="4839" marT="4839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21 903,3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21 903,3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/>
                      </a:endParaRPr>
                    </a:p>
                  </a:txBody>
                  <a:tcPr marL="4839" marR="4839" marT="4839" marB="0" anchor="ctr"/>
                </a:tc>
              </a:tr>
              <a:tr h="25048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Прочие дотации</a:t>
                      </a:r>
                      <a:endParaRPr lang="ru-RU" sz="900" b="0" i="0" u="none" strike="noStrike">
                        <a:effectLst/>
                        <a:latin typeface="Times New Roman"/>
                      </a:endParaRPr>
                    </a:p>
                  </a:txBody>
                  <a:tcPr marL="4839" marR="4839" marT="4839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/>
                      </a:endParaRPr>
                    </a:p>
                  </a:txBody>
                  <a:tcPr marL="4839" marR="4839" marT="4839" marB="0" anchor="ctr"/>
                </a:tc>
              </a:tr>
              <a:tr h="492437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Субсидии</a:t>
                      </a:r>
                      <a:endParaRPr lang="ru-RU" sz="900" b="0" i="0" u="none" strike="noStrike">
                        <a:effectLst/>
                        <a:latin typeface="Times New Roman"/>
                      </a:endParaRPr>
                    </a:p>
                  </a:txBody>
                  <a:tcPr marL="4839" marR="4839" marT="4839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55 080,0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55 034,2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99,9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-45,8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Перечисленные субсидии из областного 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бюджета в соответствии с начислениями</a:t>
                      </a:r>
                      <a:endParaRPr lang="ru-RU" sz="900" b="0" i="0" u="none" strike="noStrike">
                        <a:effectLst/>
                        <a:latin typeface="Times New Roman"/>
                      </a:endParaRPr>
                    </a:p>
                  </a:txBody>
                  <a:tcPr marL="4839" marR="4839" marT="4839" marB="0" anchor="ctr"/>
                </a:tc>
              </a:tr>
              <a:tr h="734389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Субвенции</a:t>
                      </a:r>
                      <a:endParaRPr lang="ru-RU" sz="900" b="0" i="0" u="none" strike="noStrike">
                        <a:effectLst/>
                        <a:latin typeface="Times New Roman"/>
                      </a:endParaRPr>
                    </a:p>
                  </a:txBody>
                  <a:tcPr marL="4839" marR="4839" marT="4839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154 661,1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154 550,4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99,9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-110,7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Перечисленные субвенции из 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областного бюджета в соответствии с 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начислениями</a:t>
                      </a:r>
                      <a:endParaRPr lang="ru-RU" sz="900" b="0" i="0" u="none" strike="noStrike">
                        <a:effectLst/>
                        <a:latin typeface="Times New Roman"/>
                      </a:endParaRPr>
                    </a:p>
                  </a:txBody>
                  <a:tcPr marL="4839" marR="4839" marT="4839" marB="0" anchor="ctr"/>
                </a:tc>
              </a:tr>
              <a:tr h="25048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Прочие безвозмездные поступления </a:t>
                      </a:r>
                      <a:endParaRPr lang="ru-RU" sz="900" b="0" i="0" u="none" strike="noStrike">
                        <a:effectLst/>
                        <a:latin typeface="Times New Roman"/>
                      </a:endParaRPr>
                    </a:p>
                  </a:txBody>
                  <a:tcPr marL="4839" marR="4839" marT="4839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200,0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200,0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839" marR="4839" marT="4839" marB="0" anchor="ctr"/>
                </a:tc>
              </a:tr>
              <a:tr h="30897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Возврат остатков субсидий,субвенций</a:t>
                      </a:r>
                      <a:endParaRPr lang="ru-RU" sz="900" b="0" i="0" u="none" strike="noStrike">
                        <a:effectLst/>
                        <a:latin typeface="Times New Roman"/>
                      </a:endParaRPr>
                    </a:p>
                  </a:txBody>
                  <a:tcPr marL="4839" marR="4839" marT="4839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-400,0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-400,0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/>
                      </a:endParaRPr>
                    </a:p>
                  </a:txBody>
                  <a:tcPr marL="4839" marR="4839" marT="4839" marB="0" anchor="ctr"/>
                </a:tc>
              </a:tr>
              <a:tr h="734389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Иные межбюджетные трансферты</a:t>
                      </a:r>
                      <a:endParaRPr lang="ru-RU" sz="900" b="0" i="0" u="none" strike="noStrike">
                        <a:effectLst/>
                        <a:latin typeface="Times New Roman"/>
                      </a:endParaRPr>
                    </a:p>
                  </a:txBody>
                  <a:tcPr marL="4839" marR="4839" marT="4839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19 433,2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19 433,2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Перечисленные иных межбюджетных трансфертов в соответствии с 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начислениями</a:t>
                      </a:r>
                      <a:endParaRPr lang="ru-RU" sz="900" b="0" i="0" u="none" strike="noStrike">
                        <a:effectLst/>
                        <a:latin typeface="Times New Roman"/>
                      </a:endParaRPr>
                    </a:p>
                  </a:txBody>
                  <a:tcPr marL="4839" marR="4839" marT="4839" marB="0" anchor="ctr"/>
                </a:tc>
              </a:tr>
              <a:tr h="492437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Доходы бюджетов муниципальных районов от возврата прочих остатков</a:t>
                      </a:r>
                      <a:endParaRPr lang="ru-RU" sz="900" b="0" i="0" u="none" strike="noStrike">
                        <a:effectLst/>
                        <a:latin typeface="Times New Roman"/>
                      </a:endParaRPr>
                    </a:p>
                  </a:txBody>
                  <a:tcPr marL="4839" marR="4839" marT="4839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Возврат средств в областной бюджет</a:t>
                      </a:r>
                      <a:endParaRPr lang="ru-RU" sz="900" b="0" i="0" u="none" strike="noStrike">
                        <a:effectLst/>
                        <a:latin typeface="Times New Roman"/>
                      </a:endParaRPr>
                    </a:p>
                  </a:txBody>
                  <a:tcPr marL="4839" marR="4839" marT="4839" marB="0" anchor="ctr"/>
                </a:tc>
              </a:tr>
              <a:tr h="617159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ИТОГО БЕЗВОЗМЕЗДНЫЕ ПОСТУПЛЕНИЯ</a:t>
                      </a:r>
                      <a:endParaRPr lang="ru-RU" sz="900" b="1" i="0" u="none" strike="noStrike">
                        <a:effectLst/>
                        <a:latin typeface="Times New Roman"/>
                      </a:endParaRPr>
                    </a:p>
                  </a:txBody>
                  <a:tcPr marL="4839" marR="4839" marT="4839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300 758,5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300 602,0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99,9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-156,5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/>
                      </a:endParaRPr>
                    </a:p>
                  </a:txBody>
                  <a:tcPr marL="4839" marR="4839" marT="4839" marB="0" anchor="ctr"/>
                </a:tc>
              </a:tr>
              <a:tr h="25048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>
                          <a:effectLst/>
                        </a:rPr>
                        <a:t>ВСЕГО ДОХОДОВ </a:t>
                      </a:r>
                      <a:endParaRPr lang="ru-RU" sz="900" b="1" i="0" u="none" strike="noStrike">
                        <a:effectLst/>
                        <a:latin typeface="Times New Roman"/>
                      </a:endParaRPr>
                    </a:p>
                  </a:txBody>
                  <a:tcPr marL="4839" marR="4839" marT="4839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414 092,8</a:t>
                      </a: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402 294,8</a:t>
                      </a: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97,2</a:t>
                      </a: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-11 798,0</a:t>
                      </a: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900" b="1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839" marR="4839" marT="4839" marB="0" anchor="ctr"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411288" y="128588"/>
            <a:ext cx="7716837" cy="1371600"/>
          </a:xfrm>
        </p:spPr>
        <p:txBody>
          <a:bodyPr/>
          <a:lstStyle/>
          <a:p>
            <a:pPr algn="ctr" eaLnBrk="1" hangingPunct="1"/>
            <a:r>
              <a:rPr lang="ru-RU" altLang="ru-RU" sz="4000" b="1" i="1" smtClean="0">
                <a:solidFill>
                  <a:srgbClr val="FF0066"/>
                </a:solidFill>
              </a:rPr>
              <a:t>Структура налоговых доходов 2023 года</a:t>
            </a:r>
          </a:p>
        </p:txBody>
      </p:sp>
      <p:pic>
        <p:nvPicPr>
          <p:cNvPr id="9219" name="Picture 4" descr="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58888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68313" y="4941888"/>
          <a:ext cx="8229601" cy="1333500"/>
        </p:xfrm>
        <a:graphic>
          <a:graphicData uri="http://schemas.openxmlformats.org/drawingml/2006/table">
            <a:tbl>
              <a:tblPr/>
              <a:tblGrid>
                <a:gridCol w="3541934"/>
                <a:gridCol w="1066389"/>
                <a:gridCol w="1209208"/>
                <a:gridCol w="1104474"/>
                <a:gridCol w="1307596"/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план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исполнение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% исполнения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удельный вес, %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Налог, взимаемый с применением патентной системы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528,1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528,1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0,52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Единый сельскохозяйственный налог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26 775,8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26 870,3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100,35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26,42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Налог на доходы физических лиц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45 334,8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46 758,0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103,14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45,98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Транспортный налог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13 271,2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14 115,2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106,36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13,88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Акцизы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6 600,0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7 682,3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116,40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7,55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Государственная пошлина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1 271,0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1 271,0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1,25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270" name="Диаграмма 6"/>
          <p:cNvGraphicFramePr>
            <a:graphicFrameLocks/>
          </p:cNvGraphicFramePr>
          <p:nvPr/>
        </p:nvGraphicFramePr>
        <p:xfrm>
          <a:off x="1208088" y="1290638"/>
          <a:ext cx="7446962" cy="370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8" r:id="rId4" imgW="7449958" imgH="3700593" progId="Excel.Sheet.8">
                  <p:embed/>
                </p:oleObj>
              </mc:Choice>
              <mc:Fallback>
                <p:oleObj r:id="rId4" imgW="7449958" imgH="3700593" progId="Excel.Sheet.8">
                  <p:embed/>
                  <p:pic>
                    <p:nvPicPr>
                      <p:cNvPr id="0" name="Picture 6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8088" y="1290638"/>
                        <a:ext cx="7446962" cy="3705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3"/>
          <p:cNvSpPr>
            <a:spLocks noGrp="1" noChangeArrowheads="1"/>
          </p:cNvSpPr>
          <p:nvPr>
            <p:ph type="title"/>
          </p:nvPr>
        </p:nvSpPr>
        <p:spPr>
          <a:xfrm>
            <a:off x="1042988" y="260350"/>
            <a:ext cx="8229600" cy="1371600"/>
          </a:xfrm>
        </p:spPr>
        <p:txBody>
          <a:bodyPr/>
          <a:lstStyle/>
          <a:p>
            <a:pPr algn="ctr" eaLnBrk="1" hangingPunct="1"/>
            <a:r>
              <a:rPr lang="ru-RU" altLang="ru-RU" sz="2800" b="1" i="1" smtClean="0">
                <a:solidFill>
                  <a:srgbClr val="FF0066"/>
                </a:solidFill>
              </a:rPr>
              <a:t>Структура неналоговых доходов бюджета Духовницкого муниципального района </a:t>
            </a:r>
            <a:br>
              <a:rPr lang="ru-RU" altLang="ru-RU" sz="2800" b="1" i="1" smtClean="0">
                <a:solidFill>
                  <a:srgbClr val="FF0066"/>
                </a:solidFill>
              </a:rPr>
            </a:br>
            <a:r>
              <a:rPr lang="ru-RU" altLang="ru-RU" sz="2800" b="1" i="1" smtClean="0">
                <a:solidFill>
                  <a:srgbClr val="FF0066"/>
                </a:solidFill>
              </a:rPr>
              <a:t>за 2023 год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116013" y="4652963"/>
          <a:ext cx="6840537" cy="1728787"/>
        </p:xfrm>
        <a:graphic>
          <a:graphicData uri="http://schemas.openxmlformats.org/drawingml/2006/table">
            <a:tbl>
              <a:tblPr/>
              <a:tblGrid>
                <a:gridCol w="3061024"/>
                <a:gridCol w="816273"/>
                <a:gridCol w="816273"/>
                <a:gridCol w="1007586"/>
                <a:gridCol w="1139381"/>
              </a:tblGrid>
              <a:tr h="32384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план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исполнено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% исполнения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удельный вес, 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54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Арендная плата за земельные участки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1 963,0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1 963,4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100,0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1,93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54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Доходы от сдачи в аренду имущества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157,0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158,4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100,9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0,16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78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Плата за негативное воздействие на окружающую среду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47,6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47,6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100,0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54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Доходы от продажи земельных участков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16 461,6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1 442,9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8,8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1,42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54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Штрафы, санкции. Возмещения ущерба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733,9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733,9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100,0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0,72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287" name="Диаграмма 9"/>
          <p:cNvGraphicFramePr>
            <a:graphicFrameLocks/>
          </p:cNvGraphicFramePr>
          <p:nvPr/>
        </p:nvGraphicFramePr>
        <p:xfrm>
          <a:off x="1136650" y="1290638"/>
          <a:ext cx="7373938" cy="312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5" r:id="rId3" imgW="7376799" imgH="3121423" progId="Excel.Sheet.8">
                  <p:embed/>
                </p:oleObj>
              </mc:Choice>
              <mc:Fallback>
                <p:oleObj r:id="rId3" imgW="7376799" imgH="3121423" progId="Excel.Sheet.8">
                  <p:embed/>
                  <p:pic>
                    <p:nvPicPr>
                      <p:cNvPr id="0" name="Picture 5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6650" y="1290638"/>
                        <a:ext cx="7373938" cy="3125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3200" b="1" i="1" smtClean="0">
                <a:solidFill>
                  <a:srgbClr val="FF0066"/>
                </a:solidFill>
              </a:rPr>
              <a:t>Безвозмездные поступления</a:t>
            </a:r>
            <a:br>
              <a:rPr lang="ru-RU" altLang="ru-RU" sz="3200" b="1" i="1" smtClean="0">
                <a:solidFill>
                  <a:srgbClr val="FF0066"/>
                </a:solidFill>
              </a:rPr>
            </a:br>
            <a:r>
              <a:rPr lang="ru-RU" altLang="ru-RU" sz="3200" b="1" i="1" smtClean="0">
                <a:solidFill>
                  <a:srgbClr val="FF0066"/>
                </a:solidFill>
              </a:rPr>
              <a:t> 2023 года</a:t>
            </a:r>
            <a:endParaRPr lang="ru-RU" altLang="ru-RU" sz="3200" b="1" i="1" smtClean="0"/>
          </a:p>
        </p:txBody>
      </p:sp>
      <p:pic>
        <p:nvPicPr>
          <p:cNvPr id="11267" name="Picture 13" descr="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58888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ph type="tbl" idx="1"/>
          </p:nvPr>
        </p:nvGraphicFramePr>
        <p:xfrm>
          <a:off x="1187450" y="4868863"/>
          <a:ext cx="6553200" cy="1081086"/>
        </p:xfrm>
        <a:graphic>
          <a:graphicData uri="http://schemas.openxmlformats.org/drawingml/2006/table">
            <a:tbl>
              <a:tblPr/>
              <a:tblGrid>
                <a:gridCol w="2433029"/>
                <a:gridCol w="981806"/>
                <a:gridCol w="864963"/>
                <a:gridCol w="1093251"/>
                <a:gridCol w="1180151"/>
              </a:tblGrid>
              <a:tr h="2039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 </a:t>
                      </a:r>
                    </a:p>
                  </a:txBody>
                  <a:tcPr marL="9526" marR="9526" marT="9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план </a:t>
                      </a:r>
                    </a:p>
                  </a:txBody>
                  <a:tcPr marL="9526" marR="9526" marT="9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исполнение </a:t>
                      </a:r>
                    </a:p>
                  </a:txBody>
                  <a:tcPr marL="9526" marR="9526" marT="9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% исполнения </a:t>
                      </a:r>
                    </a:p>
                  </a:txBody>
                  <a:tcPr marL="9526" marR="9526" marT="9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удельный вес, % </a:t>
                      </a:r>
                    </a:p>
                  </a:txBody>
                  <a:tcPr marL="9526" marR="9526" marT="9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28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Дотации </a:t>
                      </a:r>
                    </a:p>
                  </a:txBody>
                  <a:tcPr marL="9526" marR="9526" marT="95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71 784,2</a:t>
                      </a:r>
                    </a:p>
                  </a:txBody>
                  <a:tcPr marL="9526" marR="9526" marT="95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71 784,2</a:t>
                      </a:r>
                    </a:p>
                  </a:txBody>
                  <a:tcPr marL="9526" marR="9526" marT="95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100,00</a:t>
                      </a:r>
                    </a:p>
                  </a:txBody>
                  <a:tcPr marL="9526" marR="9526" marT="95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23,88</a:t>
                      </a:r>
                    </a:p>
                  </a:txBody>
                  <a:tcPr marL="9526" marR="9526" marT="95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28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Субсидии </a:t>
                      </a:r>
                    </a:p>
                  </a:txBody>
                  <a:tcPr marL="9526" marR="9526" marT="95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55 080,0</a:t>
                      </a:r>
                    </a:p>
                  </a:txBody>
                  <a:tcPr marL="9526" marR="9526" marT="95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55 034,2</a:t>
                      </a:r>
                    </a:p>
                  </a:txBody>
                  <a:tcPr marL="9526" marR="9526" marT="95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99,92</a:t>
                      </a:r>
                    </a:p>
                  </a:txBody>
                  <a:tcPr marL="9526" marR="9526" marT="95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18,31</a:t>
                      </a:r>
                    </a:p>
                  </a:txBody>
                  <a:tcPr marL="9526" marR="9526" marT="95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28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Субвенции </a:t>
                      </a:r>
                    </a:p>
                  </a:txBody>
                  <a:tcPr marL="9526" marR="9526" marT="95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154 661,1</a:t>
                      </a:r>
                    </a:p>
                  </a:txBody>
                  <a:tcPr marL="9526" marR="9526" marT="95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154 550,4</a:t>
                      </a:r>
                    </a:p>
                  </a:txBody>
                  <a:tcPr marL="9526" marR="9526" marT="95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99,93</a:t>
                      </a:r>
                    </a:p>
                  </a:txBody>
                  <a:tcPr marL="9526" marR="9526" marT="95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51,41</a:t>
                      </a:r>
                    </a:p>
                  </a:txBody>
                  <a:tcPr marL="9526" marR="9526" marT="95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28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Иные межбюджетные трансферты </a:t>
                      </a:r>
                    </a:p>
                  </a:txBody>
                  <a:tcPr marL="9526" marR="9526" marT="95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19 433,2</a:t>
                      </a:r>
                    </a:p>
                  </a:txBody>
                  <a:tcPr marL="9526" marR="9526" marT="95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19 433,2</a:t>
                      </a:r>
                    </a:p>
                  </a:txBody>
                  <a:tcPr marL="9526" marR="9526" marT="95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100,00</a:t>
                      </a:r>
                    </a:p>
                  </a:txBody>
                  <a:tcPr marL="9526" marR="9526" marT="95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PT Astra Serif"/>
                        </a:rPr>
                        <a:t>6,46</a:t>
                      </a:r>
                    </a:p>
                  </a:txBody>
                  <a:tcPr marL="9526" marR="9526" marT="95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306" name="Диаграмма 8"/>
          <p:cNvGraphicFramePr>
            <a:graphicFrameLocks/>
          </p:cNvGraphicFramePr>
          <p:nvPr/>
        </p:nvGraphicFramePr>
        <p:xfrm>
          <a:off x="1425575" y="1433513"/>
          <a:ext cx="6365875" cy="334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4" r:id="rId4" imgW="6364776" imgH="3340898" progId="Excel.Sheet.8">
                  <p:embed/>
                </p:oleObj>
              </mc:Choice>
              <mc:Fallback>
                <p:oleObj r:id="rId4" imgW="6364776" imgH="3340898" progId="Excel.Sheet.8">
                  <p:embed/>
                  <p:pic>
                    <p:nvPicPr>
                      <p:cNvPr id="0" name="Picture 5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5575" y="1433513"/>
                        <a:ext cx="6365875" cy="3341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иксел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Пиксел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Пиксел 12">
    <a:dk1>
      <a:srgbClr val="000000"/>
    </a:dk1>
    <a:lt1>
      <a:srgbClr val="FFFFFF"/>
    </a:lt1>
    <a:dk2>
      <a:srgbClr val="000000"/>
    </a:dk2>
    <a:lt2>
      <a:srgbClr val="00007D"/>
    </a:lt2>
    <a:accent1>
      <a:srgbClr val="9999FF"/>
    </a:accent1>
    <a:accent2>
      <a:srgbClr val="9999CC"/>
    </a:accent2>
    <a:accent3>
      <a:srgbClr val="FFFFFF"/>
    </a:accent3>
    <a:accent4>
      <a:srgbClr val="000000"/>
    </a:accent4>
    <a:accent5>
      <a:srgbClr val="CACAFF"/>
    </a:accent5>
    <a:accent6>
      <a:srgbClr val="8A8AB9"/>
    </a:accent6>
    <a:hlink>
      <a:srgbClr val="666699"/>
    </a:hlink>
    <a:folHlink>
      <a:srgbClr val="CCCCE6"/>
    </a:folHlink>
  </a:clrScheme>
  <a:fontScheme name="Пиксел">
    <a:majorFont>
      <a:latin typeface="Times New Roman"/>
      <a:ea typeface=""/>
      <a:cs typeface="Times New Roman"/>
    </a:majorFont>
    <a:minorFont>
      <a:latin typeface="Times New Roman"/>
      <a:ea typeface=""/>
      <a:cs typeface="Times New Roma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3371</TotalTime>
  <Words>3549</Words>
  <Application>Microsoft Office PowerPoint</Application>
  <PresentationFormat>Экран (4:3)</PresentationFormat>
  <Paragraphs>1019</Paragraphs>
  <Slides>49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9" baseType="lpstr">
      <vt:lpstr>Arial</vt:lpstr>
      <vt:lpstr>Arial Black</vt:lpstr>
      <vt:lpstr>Bookman Old Style</vt:lpstr>
      <vt:lpstr>Calibri</vt:lpstr>
      <vt:lpstr>PT Astra Serif</vt:lpstr>
      <vt:lpstr>Rockwell Extra Bold</vt:lpstr>
      <vt:lpstr>Times New Roman</vt:lpstr>
      <vt:lpstr>Wingdings</vt:lpstr>
      <vt:lpstr>Пиксел</vt:lpstr>
      <vt:lpstr>Microsoft Excel 97-2003 Worksheet</vt:lpstr>
      <vt:lpstr>Презентация PowerPoint</vt:lpstr>
      <vt:lpstr>Презентация PowerPoint</vt:lpstr>
      <vt:lpstr>Основные параметры исполнения бюджета Духовницкого муниципального района              за 2023 год</vt:lpstr>
      <vt:lpstr>Структура доходов бюджета  Духовницкого муниципального района  за 2023 год</vt:lpstr>
      <vt:lpstr>Презентация PowerPoint</vt:lpstr>
      <vt:lpstr>Презентация PowerPoint</vt:lpstr>
      <vt:lpstr>Структура налоговых доходов 2023 года</vt:lpstr>
      <vt:lpstr>Структура неналоговых доходов бюджета Духовницкого муниципального района  за 2023 год</vt:lpstr>
      <vt:lpstr>Безвозмездные поступления  2023 года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МУНИЦИПАЛЬНЫЙ  ДОЛГ</vt:lpstr>
      <vt:lpstr>Сведения о расходах бюджета на реализацию муниципальных программ Духовницкого муниципального района за 2023 год                                                                                                          (тыс.руб)</vt:lpstr>
      <vt:lpstr>Презентация PowerPoint</vt:lpstr>
      <vt:lpstr>Снижение неформальной занятости - легализация трудовых отношений</vt:lpstr>
      <vt:lpstr>Межведомственная комиссия по мобилизации доходов в бюджет, сокращению недоимки и легализации заработной платы работодателями</vt:lpstr>
      <vt:lpstr>Муниципальные закупки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Планируемые результаты программы </vt:lpstr>
      <vt:lpstr>Презентация PowerPoint</vt:lpstr>
      <vt:lpstr>Презентация PowerPoint</vt:lpstr>
      <vt:lpstr>Фактические результаты </vt:lpstr>
      <vt:lpstr>Презентация PowerPoint</vt:lpstr>
      <vt:lpstr>Фактические результаты  </vt:lpstr>
      <vt:lpstr>Презентация PowerPoint</vt:lpstr>
      <vt:lpstr>"Выполнение комплекса работ по благоустройству дворовых территории многоквартирных жилых домов по ул. Гагарина д.1,5,7 "- 2569,6 тыс. руб.; (устройство проездов, установка скамеек, урн, светильников) </vt:lpstr>
      <vt:lpstr>"Выполнение комплекса работ по благоустройству дворовых территории многоквартирных жилых домов по ул. Молодежная д. 32,34- 1010,8 тыс.руб.; (устройство проездов, установка скамеек, урн, светильников)</vt:lpstr>
      <vt:lpstr>Дорожная деятельность</vt:lpstr>
      <vt:lpstr>Выполнены работы по устройству тротуаров в р.п. Духовницкое по ул. Красноармейская, ул. Чернышевского. Общий объем работ составил  1620,0 кв.м. на общую сумму 5036,4 тыс.руб. </vt:lpstr>
      <vt:lpstr>В рамках регионального проекта  «Развитие инфраструктуры образовательных организаций Саратовской области» на 2022-2026 годы  в 2023 году в 6 образовательных учреждениях осуществлен текущий ремонт</vt:lpstr>
      <vt:lpstr> В 2023 году в рамках регионального проекта «50 домов культуры» проведен ремонт кровли МУК «Районный Дом культуры УК» на сумму 1225,35 тыс. рублей. </vt:lpstr>
      <vt:lpstr>Библиотечное обслуживание</vt:lpstr>
      <vt:lpstr>Презентация PowerPoint</vt:lpstr>
      <vt:lpstr>Презентация PowerPoint</vt:lpstr>
    </vt:vector>
  </TitlesOfParts>
  <Company>RePack by SPecialiST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Структура доходов бюджета Духовницкого муниципального района за 2017 год</dc:title>
  <dc:creator>АдминистрацияДР</dc:creator>
  <cp:lastModifiedBy>Пользователь Windows</cp:lastModifiedBy>
  <cp:revision>208</cp:revision>
  <cp:lastPrinted>2022-06-29T06:58:12Z</cp:lastPrinted>
  <dcterms:created xsi:type="dcterms:W3CDTF">2018-06-09T12:34:48Z</dcterms:created>
  <dcterms:modified xsi:type="dcterms:W3CDTF">2024-06-28T14:32:43Z</dcterms:modified>
</cp:coreProperties>
</file>